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80" r:id="rId4"/>
    <p:sldId id="267" r:id="rId5"/>
    <p:sldId id="268" r:id="rId6"/>
    <p:sldId id="272" r:id="rId7"/>
    <p:sldId id="275" r:id="rId8"/>
    <p:sldId id="271" r:id="rId9"/>
    <p:sldId id="269" r:id="rId10"/>
    <p:sldId id="283" r:id="rId11"/>
    <p:sldId id="282" r:id="rId12"/>
    <p:sldId id="266" r:id="rId13"/>
    <p:sldId id="260" r:id="rId14"/>
    <p:sldId id="284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00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 sz="9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"/>
                  <c:y val="0.0116163663755046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900">
                      <a:solidFill>
                        <a:srgbClr val="0033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0"/>
                  <c:y val="0.052533007371591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Sheet1!$B$2:$B$16</c:f>
              <c:numCache>
                <c:formatCode>0.00%</c:formatCode>
                <c:ptCount val="15"/>
                <c:pt idx="0">
                  <c:v>0.454</c:v>
                </c:pt>
                <c:pt idx="1">
                  <c:v>0.00800000000000001</c:v>
                </c:pt>
                <c:pt idx="2">
                  <c:v>-0.044</c:v>
                </c:pt>
                <c:pt idx="3" formatCode="0%">
                  <c:v>0.09</c:v>
                </c:pt>
                <c:pt idx="4">
                  <c:v>0.111</c:v>
                </c:pt>
                <c:pt idx="5">
                  <c:v>0.017</c:v>
                </c:pt>
                <c:pt idx="6" formatCode="0%">
                  <c:v>0.23</c:v>
                </c:pt>
                <c:pt idx="7">
                  <c:v>0.096</c:v>
                </c:pt>
                <c:pt idx="8">
                  <c:v>0.028</c:v>
                </c:pt>
                <c:pt idx="9">
                  <c:v>0.406</c:v>
                </c:pt>
                <c:pt idx="10" formatCode="0%">
                  <c:v>0.13</c:v>
                </c:pt>
                <c:pt idx="11" formatCode="0%">
                  <c:v>0.17</c:v>
                </c:pt>
                <c:pt idx="12">
                  <c:v>0.129</c:v>
                </c:pt>
                <c:pt idx="13">
                  <c:v>0.082</c:v>
                </c:pt>
                <c:pt idx="14">
                  <c:v>0.301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-2119631768"/>
        <c:axId val="-2119628792"/>
      </c:barChart>
      <c:catAx>
        <c:axId val="-2119631768"/>
        <c:scaling>
          <c:orientation val="minMax"/>
        </c:scaling>
        <c:delete val="1"/>
        <c:axPos val="b"/>
        <c:majorTickMark val="out"/>
        <c:minorTickMark val="none"/>
        <c:tickLblPos val="none"/>
        <c:crossAx val="-2119628792"/>
        <c:crosses val="autoZero"/>
        <c:auto val="1"/>
        <c:lblAlgn val="ctr"/>
        <c:lblOffset val="100"/>
        <c:noMultiLvlLbl val="0"/>
      </c:catAx>
      <c:valAx>
        <c:axId val="-2119628792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0%" sourceLinked="0"/>
        <c:majorTickMark val="out"/>
        <c:minorTickMark val="none"/>
        <c:tickLblPos val="nextTo"/>
        <c:crossAx val="-2119631768"/>
        <c:crosses val="autoZero"/>
        <c:crossBetween val="between"/>
      </c:valAx>
      <c:spPr>
        <a:solidFill>
          <a:schemeClr val="bg1"/>
        </a:solidFill>
        <a:ln>
          <a:solidFill>
            <a:schemeClr val="bg1">
              <a:lumMod val="1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2000">
          <a:latin typeface="Franklin Gothic Book"/>
          <a:cs typeface="Franklin Gothic Book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61623945273854"/>
          <c:y val="0.0340282030868896"/>
          <c:w val="0.893977475817034"/>
          <c:h val="0.647006617653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P4P Hospitals</c:v>
                </c:pt>
              </c:strCache>
            </c:strRef>
          </c:tx>
          <c:spPr>
            <a:pattFill prst="pct80">
              <a:fgClr>
                <a:schemeClr val="tx1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dLbl>
              <c:idx val="3"/>
              <c:layout>
                <c:manualLayout>
                  <c:x val="0.0"/>
                  <c:y val="0.056833420393394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  <a:latin typeface="Franklin Gothic Book"/>
                    <a:cs typeface="Franklin Gothic Book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Heart _x000d_Failure</c:v>
                </c:pt>
                <c:pt idx="1">
                  <c:v>Heart _x000d_Attack</c:v>
                </c:pt>
                <c:pt idx="2">
                  <c:v>Pneumonia</c:v>
                </c:pt>
                <c:pt idx="3">
                  <c:v>Coronary _x000d_Bypass</c:v>
                </c:pt>
                <c:pt idx="4">
                  <c:v>All _x000d_Conditions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0.0045</c:v>
                </c:pt>
                <c:pt idx="1">
                  <c:v>-0.0165</c:v>
                </c:pt>
                <c:pt idx="2">
                  <c:v>-0.0116</c:v>
                </c:pt>
                <c:pt idx="3">
                  <c:v>0.0021</c:v>
                </c:pt>
                <c:pt idx="4">
                  <c:v>-0.0051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Hospitals</c:v>
                </c:pt>
              </c:strCache>
            </c:strRef>
          </c:tx>
          <c:spPr>
            <a:pattFill prst="pct5">
              <a:fgClr>
                <a:srgbClr val="005148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003300"/>
                    </a:solidFill>
                    <a:latin typeface="Franklin Gothic Book"/>
                    <a:cs typeface="Franklin Gothic Book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Heart _x000d_Failure</c:v>
                </c:pt>
                <c:pt idx="1">
                  <c:v>Heart _x000d_Attack</c:v>
                </c:pt>
                <c:pt idx="2">
                  <c:v>Pneumonia</c:v>
                </c:pt>
                <c:pt idx="3">
                  <c:v>Coronary _x000d_Bypass</c:v>
                </c:pt>
                <c:pt idx="4">
                  <c:v>All _x000d_Conditions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0.0031</c:v>
                </c:pt>
                <c:pt idx="1">
                  <c:v>-0.0158</c:v>
                </c:pt>
                <c:pt idx="2">
                  <c:v>-0.0128</c:v>
                </c:pt>
                <c:pt idx="3">
                  <c:v>-0.0028</c:v>
                </c:pt>
                <c:pt idx="4">
                  <c:v>-0.0066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2114464152"/>
        <c:axId val="-2114460840"/>
      </c:barChart>
      <c:catAx>
        <c:axId val="-2114464152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 w="57150" cmpd="sng">
            <a:solidFill>
              <a:srgbClr val="060505"/>
            </a:solidFill>
          </a:ln>
        </c:spPr>
        <c:txPr>
          <a:bodyPr/>
          <a:lstStyle/>
          <a:p>
            <a:pPr>
              <a:defRPr sz="2000">
                <a:latin typeface="Franklin Gothic Book"/>
                <a:cs typeface="Franklin Gothic Book"/>
              </a:defRPr>
            </a:pPr>
            <a:endParaRPr lang="en-US"/>
          </a:p>
        </c:txPr>
        <c:crossAx val="-2114460840"/>
        <c:crosses val="autoZero"/>
        <c:auto val="1"/>
        <c:lblAlgn val="ctr"/>
        <c:lblOffset val="100"/>
        <c:noMultiLvlLbl val="0"/>
      </c:catAx>
      <c:valAx>
        <c:axId val="-211446084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Franklin Gothic Book"/>
                <a:cs typeface="Franklin Gothic Book"/>
              </a:defRPr>
            </a:pPr>
            <a:endParaRPr lang="en-US"/>
          </a:p>
        </c:txPr>
        <c:crossAx val="-2114464152"/>
        <c:crosses val="autoZero"/>
        <c:crossBetween val="between"/>
        <c:majorUnit val="0.01"/>
      </c:valAx>
      <c:spPr>
        <a:solidFill>
          <a:schemeClr val="bg1"/>
        </a:solidFill>
        <a:ln>
          <a:solidFill>
            <a:srgbClr val="0033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legend>
      <c:legendPos val="b"/>
      <c:layout/>
      <c:overlay val="0"/>
      <c:txPr>
        <a:bodyPr/>
        <a:lstStyle/>
        <a:p>
          <a:pPr>
            <a:defRPr sz="2000">
              <a:latin typeface="Franklin Gothic Book"/>
              <a:cs typeface="Franklin Gothic Book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0625593078592"/>
          <c:y val="0.0516880617096562"/>
          <c:w val="0.846639839257609"/>
          <c:h val="0.7287288902508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Comprehensive EMR</c:v>
                </c:pt>
              </c:strCache>
            </c:strRef>
          </c:tx>
          <c:spPr>
            <a:pattFill prst="pct80">
              <a:fgClr>
                <a:sysClr val="windowText" lastClr="000000"/>
              </a:fgClr>
              <a:bgClr>
                <a:prstClr val="white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CHF</c:v>
                </c:pt>
                <c:pt idx="1">
                  <c:v>MI</c:v>
                </c:pt>
                <c:pt idx="2">
                  <c:v>Pneumonia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11.1</c:v>
                </c:pt>
                <c:pt idx="1">
                  <c:v>16.4</c:v>
                </c:pt>
                <c:pt idx="2">
                  <c:v>5.7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Basic EMR</c:v>
                </c:pt>
              </c:strCache>
            </c:strRef>
          </c:tx>
          <c:spPr>
            <a:pattFill prst="pct10">
              <a:fgClr>
                <a:sysClr val="windowText" lastClr="000000"/>
              </a:fgClr>
              <a:bgClr>
                <a:prstClr val="white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CHF</c:v>
                </c:pt>
                <c:pt idx="1">
                  <c:v>MI</c:v>
                </c:pt>
                <c:pt idx="2">
                  <c:v>Pneumonia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11.3</c:v>
                </c:pt>
                <c:pt idx="1">
                  <c:v>16.3</c:v>
                </c:pt>
                <c:pt idx="2">
                  <c:v>5.7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EMR</c:v>
                </c:pt>
              </c:strCache>
            </c:strRef>
          </c:tx>
          <c:spPr>
            <a:pattFill prst="dkHorz">
              <a:fgClr>
                <a:sysClr val="windowText" lastClr="000000"/>
              </a:fgClr>
              <a:bgClr>
                <a:prstClr val="white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CHF</c:v>
                </c:pt>
                <c:pt idx="1">
                  <c:v>MI</c:v>
                </c:pt>
                <c:pt idx="2">
                  <c:v>Pneumonia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11.2</c:v>
                </c:pt>
                <c:pt idx="1">
                  <c:v>16.5</c:v>
                </c:pt>
                <c:pt idx="2">
                  <c:v>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axId val="2078913928"/>
        <c:axId val="2078916984"/>
      </c:barChart>
      <c:catAx>
        <c:axId val="2078913928"/>
        <c:scaling>
          <c:orientation val="minMax"/>
        </c:scaling>
        <c:delete val="0"/>
        <c:axPos val="b"/>
        <c:majorTickMark val="out"/>
        <c:minorTickMark val="none"/>
        <c:tickLblPos val="nextTo"/>
        <c:crossAx val="2078916984"/>
        <c:crosses val="autoZero"/>
        <c:auto val="1"/>
        <c:lblAlgn val="ctr"/>
        <c:lblOffset val="100"/>
        <c:noMultiLvlLbl val="0"/>
      </c:catAx>
      <c:valAx>
        <c:axId val="207891698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078913928"/>
        <c:crosses val="autoZero"/>
        <c:crossBetween val="between"/>
        <c:majorUnit val="5.0"/>
      </c:valAx>
      <c:spPr>
        <a:solidFill>
          <a:sysClr val="window" lastClr="FFFFFF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2000">
          <a:solidFill>
            <a:srgbClr val="17131D"/>
          </a:solidFill>
          <a:latin typeface="Franklin Gothic Book"/>
          <a:cs typeface="Franklin Gothic Book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49092503773"/>
          <c:y val="0.089873873290981"/>
          <c:w val="0.792469993757753"/>
          <c:h val="0.8555598464966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Comprehensive EMR</c:v>
                </c:pt>
              </c:strCache>
            </c:strRef>
          </c:tx>
          <c:spPr>
            <a:pattFill prst="pct80">
              <a:fgClr>
                <a:schemeClr val="tx1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1"/>
                <c:pt idx="0">
                  <c:v>Observed:Expected Cost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1"/>
                <c:pt idx="0">
                  <c:v>0.98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Basic EMR</c:v>
                </c:pt>
              </c:strCache>
            </c:strRef>
          </c:tx>
          <c:spPr>
            <a:pattFill prst="pct10">
              <a:fgClr>
                <a:schemeClr val="tx1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1"/>
                <c:pt idx="0">
                  <c:v>Observed:Expected Cost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1"/>
                <c:pt idx="0">
                  <c:v>1.04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EMR</c:v>
                </c:pt>
              </c:strCache>
            </c:strRef>
          </c:tx>
          <c:spPr>
            <a:pattFill prst="dkHorz">
              <a:fgClr>
                <a:schemeClr val="tx1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1"/>
                <c:pt idx="0">
                  <c:v>Observed:Expected Cost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1"/>
                <c:pt idx="0">
                  <c:v>1.01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overlap val="-7"/>
        <c:axId val="2078950184"/>
        <c:axId val="2078953240"/>
      </c:barChart>
      <c:catAx>
        <c:axId val="2078950184"/>
        <c:scaling>
          <c:orientation val="minMax"/>
        </c:scaling>
        <c:delete val="1"/>
        <c:axPos val="b"/>
        <c:majorTickMark val="out"/>
        <c:minorTickMark val="none"/>
        <c:tickLblPos val="none"/>
        <c:crossAx val="2078953240"/>
        <c:crosses val="autoZero"/>
        <c:auto val="1"/>
        <c:lblAlgn val="ctr"/>
        <c:lblOffset val="100"/>
        <c:noMultiLvlLbl val="0"/>
      </c:catAx>
      <c:valAx>
        <c:axId val="2078953240"/>
        <c:scaling>
          <c:orientation val="minMax"/>
          <c:max val="2.0"/>
          <c:min val="0.0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078950184"/>
        <c:crosses val="autoZero"/>
        <c:crossBetween val="between"/>
        <c:majorUnit val="0.5"/>
      </c:valAx>
      <c:spPr>
        <a:solidFill>
          <a:schemeClr val="bg1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2000">
          <a:latin typeface="Franklin Gothic Medium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pattFill prst="pct80">
              <a:fgClr>
                <a:sysClr val="windowText" lastClr="000000"/>
              </a:fgClr>
              <a:bgClr>
                <a:prstClr val="white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Any Image_x000d_Ordered</c:v>
                </c:pt>
                <c:pt idx="1">
                  <c:v>CT/MRI/PET_x000d_Ordered</c:v>
                </c:pt>
                <c:pt idx="2">
                  <c:v>Any Blood_x000d_Test</c:v>
                </c:pt>
              </c:strCache>
            </c:strRef>
          </c:cat>
          <c:val>
            <c:numRef>
              <c:f>Sheet1!$B$2:$B$4</c:f>
              <c:numCache>
                <c:formatCode>0.00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pattFill prst="pct80">
              <a:fgClr>
                <a:sysClr val="windowText" lastClr="000000"/>
              </a:fgClr>
              <a:bgClr>
                <a:prstClr val="white"/>
              </a:bgClr>
            </a:pattFill>
            <a:ln>
              <a:solidFill>
                <a:srgbClr val="003300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Any Image_x000d_Ordered</c:v>
                </c:pt>
                <c:pt idx="1">
                  <c:v>CT/MRI/PET_x000d_Ordered</c:v>
                </c:pt>
                <c:pt idx="2">
                  <c:v>Any Blood_x000d_Test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0.4</c:v>
                </c:pt>
                <c:pt idx="1">
                  <c:v>0.71</c:v>
                </c:pt>
                <c:pt idx="2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-2116838712"/>
        <c:axId val="-2116850024"/>
      </c:barChart>
      <c:catAx>
        <c:axId val="-211683871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6850024"/>
        <c:crosses val="autoZero"/>
        <c:auto val="1"/>
        <c:lblAlgn val="ctr"/>
        <c:lblOffset val="100"/>
        <c:noMultiLvlLbl val="0"/>
      </c:catAx>
      <c:valAx>
        <c:axId val="-2116850024"/>
        <c:scaling>
          <c:orientation val="minMax"/>
        </c:scaling>
        <c:delete val="0"/>
        <c:axPos val="l"/>
        <c:majorGridlines>
          <c:spPr>
            <a:ln w="38100" cmpd="sng">
              <a:solidFill>
                <a:srgbClr val="060505"/>
              </a:solidFill>
              <a:prstDash val="solid"/>
            </a:ln>
          </c:spPr>
        </c:majorGridlines>
        <c:numFmt formatCode="#,##0.0" sourceLinked="0"/>
        <c:majorTickMark val="out"/>
        <c:minorTickMark val="none"/>
        <c:tickLblPos val="nextTo"/>
        <c:crossAx val="-2116838712"/>
        <c:crosses val="autoZero"/>
        <c:crossBetween val="between"/>
        <c:majorUnit val="1.0"/>
      </c:valAx>
      <c:spPr>
        <a:solidFill>
          <a:srgbClr val="FFFFFF"/>
        </a:solidFill>
        <a:ln>
          <a:solidFill>
            <a:srgbClr val="000000"/>
          </a:solidFill>
        </a:ln>
      </c:spPr>
    </c:plotArea>
    <c:plotVisOnly val="1"/>
    <c:dispBlanksAs val="gap"/>
    <c:showDLblsOverMax val="0"/>
  </c:chart>
  <c:txPr>
    <a:bodyPr/>
    <a:lstStyle/>
    <a:p>
      <a:pPr>
        <a:defRPr sz="2000">
          <a:latin typeface="Franklin Gothic Book"/>
          <a:cs typeface="Franklin Gothic Book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729463671014"/>
          <c:y val="0.0423338523915854"/>
          <c:w val="0.863038689602261"/>
          <c:h val="0.7710747013797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pattFill prst="pct80">
              <a:fgClr>
                <a:srgbClr val="000000"/>
              </a:fgClr>
              <a:bgClr>
                <a:prstClr val="white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2400">
                    <a:solidFill>
                      <a:schemeClr val="bg2"/>
                    </a:solidFill>
                    <a:latin typeface="Franklin Gothic Book"/>
                    <a:cs typeface="Franklin Gothic Book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Cigna</c:v>
                </c:pt>
                <c:pt idx="1">
                  <c:v>United</c:v>
                </c:pt>
                <c:pt idx="2">
                  <c:v>Aetna</c:v>
                </c:pt>
                <c:pt idx="3">
                  <c:v>Humana</c:v>
                </c:pt>
                <c:pt idx="4">
                  <c:v>Wellpoint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0.247</c:v>
                </c:pt>
                <c:pt idx="1">
                  <c:v>0.189</c:v>
                </c:pt>
                <c:pt idx="2">
                  <c:v>0.192</c:v>
                </c:pt>
                <c:pt idx="3">
                  <c:v>0.181</c:v>
                </c:pt>
                <c:pt idx="4">
                  <c:v>0.157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-2117016936"/>
        <c:axId val="-2117020200"/>
      </c:barChart>
      <c:catAx>
        <c:axId val="-211701693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9525" cmpd="sng">
            <a:solidFill>
              <a:srgbClr val="003300"/>
            </a:solidFill>
          </a:ln>
        </c:spPr>
        <c:txPr>
          <a:bodyPr/>
          <a:lstStyle/>
          <a:p>
            <a:pPr>
              <a:defRPr>
                <a:latin typeface="Franklin Gothic Book"/>
                <a:cs typeface="Franklin Gothic Book"/>
              </a:defRPr>
            </a:pPr>
            <a:endParaRPr lang="en-US"/>
          </a:p>
        </c:txPr>
        <c:crossAx val="-2117020200"/>
        <c:crossesAt val="0.0"/>
        <c:auto val="1"/>
        <c:lblAlgn val="ctr"/>
        <c:lblOffset val="0"/>
        <c:noMultiLvlLbl val="0"/>
      </c:catAx>
      <c:valAx>
        <c:axId val="-2117020200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Franklin Gothic Book"/>
                <a:cs typeface="Franklin Gothic Book"/>
              </a:defRPr>
            </a:pPr>
            <a:endParaRPr lang="en-US"/>
          </a:p>
        </c:txPr>
        <c:crossAx val="-2117016936"/>
        <c:crossesAt val="1.0"/>
        <c:crossBetween val="between"/>
      </c:valAx>
      <c:spPr>
        <a:noFill/>
        <a:ln>
          <a:solidFill>
            <a:srgbClr val="0033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2000">
          <a:latin typeface="Franklin Gothic Medium" pitchFamily="34" charset="0"/>
        </a:defRPr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9B4D47-FA86-3548-8263-2B1EB88C2D53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E9619B-45BD-F440-9993-88D0E1C9A1D0}">
      <dgm:prSet/>
      <dgm:spPr>
        <a:solidFill>
          <a:srgbClr val="FFFFFF"/>
        </a:solidFill>
        <a:ln>
          <a:solidFill>
            <a:srgbClr val="000000"/>
          </a:solidFill>
        </a:ln>
      </dgm:spPr>
      <dgm:t>
        <a:bodyPr/>
        <a:lstStyle/>
        <a:p>
          <a:pPr rtl="0"/>
          <a:r>
            <a:rPr lang="en-US" smtClean="0">
              <a:solidFill>
                <a:srgbClr val="000000"/>
              </a:solidFill>
              <a:latin typeface="Franklin Gothic Book"/>
              <a:cs typeface="Franklin Gothic Book"/>
            </a:rPr>
            <a:t>Preventive Medicine</a:t>
          </a:r>
          <a:endParaRPr lang="en-US">
            <a:solidFill>
              <a:srgbClr val="000000"/>
            </a:solidFill>
            <a:latin typeface="Franklin Gothic Book"/>
            <a:cs typeface="Franklin Gothic Book"/>
          </a:endParaRPr>
        </a:p>
      </dgm:t>
    </dgm:pt>
    <dgm:pt modelId="{6C661637-CDC5-7542-8E87-BFF1C626B9CB}" type="parTrans" cxnId="{EE4B1824-5C14-F049-A52E-159FA4F2E8FA}">
      <dgm:prSet/>
      <dgm:spPr/>
      <dgm:t>
        <a:bodyPr/>
        <a:lstStyle/>
        <a:p>
          <a:endParaRPr lang="en-US"/>
        </a:p>
      </dgm:t>
    </dgm:pt>
    <dgm:pt modelId="{291A7AF6-7AAD-6245-AE27-F9FBAAB9DDEC}" type="sibTrans" cxnId="{EE4B1824-5C14-F049-A52E-159FA4F2E8FA}">
      <dgm:prSet/>
      <dgm:spPr/>
      <dgm:t>
        <a:bodyPr/>
        <a:lstStyle/>
        <a:p>
          <a:endParaRPr lang="en-US"/>
        </a:p>
      </dgm:t>
    </dgm:pt>
    <dgm:pt modelId="{99BA6E36-D003-2241-B3DD-F815166373F3}">
      <dgm:prSet/>
      <dgm:spPr>
        <a:solidFill>
          <a:srgbClr val="FFFFFF"/>
        </a:solidFill>
        <a:ln>
          <a:solidFill>
            <a:srgbClr val="000000"/>
          </a:solidFill>
        </a:ln>
      </dgm:spPr>
      <dgm:t>
        <a:bodyPr/>
        <a:lstStyle/>
        <a:p>
          <a:pPr rtl="0"/>
          <a:r>
            <a:rPr lang="en-US" smtClean="0">
              <a:solidFill>
                <a:srgbClr val="000000"/>
              </a:solidFill>
              <a:latin typeface="Franklin Gothic Book"/>
              <a:cs typeface="Franklin Gothic Book"/>
            </a:rPr>
            <a:t>Case/Disease Management</a:t>
          </a:r>
          <a:endParaRPr lang="en-US">
            <a:solidFill>
              <a:srgbClr val="000000"/>
            </a:solidFill>
            <a:latin typeface="Franklin Gothic Book"/>
            <a:cs typeface="Franklin Gothic Book"/>
          </a:endParaRPr>
        </a:p>
      </dgm:t>
    </dgm:pt>
    <dgm:pt modelId="{8F5A8D26-C2C1-FD46-9442-2B1E0823140C}" type="parTrans" cxnId="{6F0D45F2-3E93-F042-86B7-0109E6A381FD}">
      <dgm:prSet/>
      <dgm:spPr/>
      <dgm:t>
        <a:bodyPr/>
        <a:lstStyle/>
        <a:p>
          <a:endParaRPr lang="en-US"/>
        </a:p>
      </dgm:t>
    </dgm:pt>
    <dgm:pt modelId="{39F2AA39-CF7B-EB4E-ADF4-438D2BA503F1}" type="sibTrans" cxnId="{6F0D45F2-3E93-F042-86B7-0109E6A381FD}">
      <dgm:prSet/>
      <dgm:spPr/>
      <dgm:t>
        <a:bodyPr/>
        <a:lstStyle/>
        <a:p>
          <a:endParaRPr lang="en-US"/>
        </a:p>
      </dgm:t>
    </dgm:pt>
    <dgm:pt modelId="{645A3C9A-F54F-3047-A919-81B50710A1E5}">
      <dgm:prSet/>
      <dgm:spPr>
        <a:solidFill>
          <a:srgbClr val="FFFFFF"/>
        </a:solidFill>
        <a:ln>
          <a:solidFill>
            <a:srgbClr val="000000"/>
          </a:solidFill>
        </a:ln>
      </dgm:spPr>
      <dgm:t>
        <a:bodyPr/>
        <a:lstStyle/>
        <a:p>
          <a:pPr rtl="0"/>
          <a:r>
            <a:rPr lang="en-US" smtClean="0">
              <a:solidFill>
                <a:srgbClr val="000000"/>
              </a:solidFill>
              <a:latin typeface="Franklin Gothic Book"/>
              <a:cs typeface="Franklin Gothic Book"/>
            </a:rPr>
            <a:t>Pay for Performance</a:t>
          </a:r>
          <a:endParaRPr lang="en-US">
            <a:solidFill>
              <a:srgbClr val="000000"/>
            </a:solidFill>
            <a:latin typeface="Franklin Gothic Book"/>
            <a:cs typeface="Franklin Gothic Book"/>
          </a:endParaRPr>
        </a:p>
      </dgm:t>
    </dgm:pt>
    <dgm:pt modelId="{15803570-1072-1B4B-AFE0-09E368E58AA8}" type="parTrans" cxnId="{696FFD9E-E94C-4E4A-9BFA-8060DE990ED5}">
      <dgm:prSet/>
      <dgm:spPr/>
      <dgm:t>
        <a:bodyPr/>
        <a:lstStyle/>
        <a:p>
          <a:endParaRPr lang="en-US"/>
        </a:p>
      </dgm:t>
    </dgm:pt>
    <dgm:pt modelId="{C6ACB5A3-BA72-204C-8FF9-25A8C95E72FE}" type="sibTrans" cxnId="{696FFD9E-E94C-4E4A-9BFA-8060DE990ED5}">
      <dgm:prSet/>
      <dgm:spPr/>
      <dgm:t>
        <a:bodyPr/>
        <a:lstStyle/>
        <a:p>
          <a:endParaRPr lang="en-US"/>
        </a:p>
      </dgm:t>
    </dgm:pt>
    <dgm:pt modelId="{64468F57-51F0-0242-B476-AC53A8412726}">
      <dgm:prSet/>
      <dgm:spPr>
        <a:solidFill>
          <a:srgbClr val="FFFFFF"/>
        </a:solidFill>
        <a:ln>
          <a:solidFill>
            <a:srgbClr val="000000"/>
          </a:solidFill>
        </a:ln>
      </dgm:spPr>
      <dgm:t>
        <a:bodyPr/>
        <a:lstStyle/>
        <a:p>
          <a:pPr rtl="0"/>
          <a:r>
            <a:rPr lang="en-US" smtClean="0">
              <a:solidFill>
                <a:srgbClr val="000000"/>
              </a:solidFill>
              <a:latin typeface="Franklin Gothic Book"/>
              <a:cs typeface="Franklin Gothic Book"/>
            </a:rPr>
            <a:t>Electronic Medical Records</a:t>
          </a:r>
          <a:endParaRPr lang="en-US">
            <a:solidFill>
              <a:srgbClr val="000000"/>
            </a:solidFill>
            <a:latin typeface="Franklin Gothic Book"/>
            <a:cs typeface="Franklin Gothic Book"/>
          </a:endParaRPr>
        </a:p>
      </dgm:t>
    </dgm:pt>
    <dgm:pt modelId="{4547D1AD-894D-DE4F-A32F-8AABAE792C8C}" type="parTrans" cxnId="{12688300-D749-DC42-BD3B-77DB1682E33B}">
      <dgm:prSet/>
      <dgm:spPr/>
      <dgm:t>
        <a:bodyPr/>
        <a:lstStyle/>
        <a:p>
          <a:endParaRPr lang="en-US"/>
        </a:p>
      </dgm:t>
    </dgm:pt>
    <dgm:pt modelId="{64FC4F2E-091F-C048-B584-FDFCBDC95D17}" type="sibTrans" cxnId="{12688300-D749-DC42-BD3B-77DB1682E33B}">
      <dgm:prSet/>
      <dgm:spPr/>
      <dgm:t>
        <a:bodyPr/>
        <a:lstStyle/>
        <a:p>
          <a:endParaRPr lang="en-US"/>
        </a:p>
      </dgm:t>
    </dgm:pt>
    <dgm:pt modelId="{B068076F-70C1-224E-B5FC-1171C981D08F}" type="pres">
      <dgm:prSet presAssocID="{339B4D47-FA86-3548-8263-2B1EB88C2D5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6DDE49-8D98-6444-A413-889E9AD2F4B3}" type="pres">
      <dgm:prSet presAssocID="{339B4D47-FA86-3548-8263-2B1EB88C2D53}" presName="diamond" presStyleLbl="bgShp" presStyleIdx="0" presStyleCnt="1"/>
      <dgm:spPr>
        <a:solidFill>
          <a:srgbClr val="D9D9D9"/>
        </a:solidFill>
      </dgm:spPr>
    </dgm:pt>
    <dgm:pt modelId="{0CB6289B-161F-E142-8533-F6FC0832F728}" type="pres">
      <dgm:prSet presAssocID="{339B4D47-FA86-3548-8263-2B1EB88C2D5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064A3-FFDC-5347-8814-EE7C8610BE51}" type="pres">
      <dgm:prSet presAssocID="{339B4D47-FA86-3548-8263-2B1EB88C2D5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793FA4-9CF4-9B45-8366-9402241D3315}" type="pres">
      <dgm:prSet presAssocID="{339B4D47-FA86-3548-8263-2B1EB88C2D5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02F3E2-69C9-F441-98D6-5201761DDB9C}" type="pres">
      <dgm:prSet presAssocID="{339B4D47-FA86-3548-8263-2B1EB88C2D5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33C545-7175-7347-9D4B-216476964A19}" type="presOf" srcId="{64468F57-51F0-0242-B476-AC53A8412726}" destId="{9002F3E2-69C9-F441-98D6-5201761DDB9C}" srcOrd="0" destOrd="0" presId="urn:microsoft.com/office/officeart/2005/8/layout/matrix3"/>
    <dgm:cxn modelId="{6F0D45F2-3E93-F042-86B7-0109E6A381FD}" srcId="{339B4D47-FA86-3548-8263-2B1EB88C2D53}" destId="{99BA6E36-D003-2241-B3DD-F815166373F3}" srcOrd="1" destOrd="0" parTransId="{8F5A8D26-C2C1-FD46-9442-2B1E0823140C}" sibTransId="{39F2AA39-CF7B-EB4E-ADF4-438D2BA503F1}"/>
    <dgm:cxn modelId="{96C52D8B-FBB5-6C49-B547-3697D5CF8952}" type="presOf" srcId="{99BA6E36-D003-2241-B3DD-F815166373F3}" destId="{588064A3-FFDC-5347-8814-EE7C8610BE51}" srcOrd="0" destOrd="0" presId="urn:microsoft.com/office/officeart/2005/8/layout/matrix3"/>
    <dgm:cxn modelId="{71569A37-55FA-F347-A75E-97AE050CA1DF}" type="presOf" srcId="{9BE9619B-45BD-F440-9993-88D0E1C9A1D0}" destId="{0CB6289B-161F-E142-8533-F6FC0832F728}" srcOrd="0" destOrd="0" presId="urn:microsoft.com/office/officeart/2005/8/layout/matrix3"/>
    <dgm:cxn modelId="{F97D8676-FEBC-7244-873E-B96A35BD7315}" type="presOf" srcId="{645A3C9A-F54F-3047-A919-81B50710A1E5}" destId="{3A793FA4-9CF4-9B45-8366-9402241D3315}" srcOrd="0" destOrd="0" presId="urn:microsoft.com/office/officeart/2005/8/layout/matrix3"/>
    <dgm:cxn modelId="{12688300-D749-DC42-BD3B-77DB1682E33B}" srcId="{339B4D47-FA86-3548-8263-2B1EB88C2D53}" destId="{64468F57-51F0-0242-B476-AC53A8412726}" srcOrd="3" destOrd="0" parTransId="{4547D1AD-894D-DE4F-A32F-8AABAE792C8C}" sibTransId="{64FC4F2E-091F-C048-B584-FDFCBDC95D17}"/>
    <dgm:cxn modelId="{7FABC44D-A10F-A94F-A59B-19FD47107F4C}" type="presOf" srcId="{339B4D47-FA86-3548-8263-2B1EB88C2D53}" destId="{B068076F-70C1-224E-B5FC-1171C981D08F}" srcOrd="0" destOrd="0" presId="urn:microsoft.com/office/officeart/2005/8/layout/matrix3"/>
    <dgm:cxn modelId="{EE4B1824-5C14-F049-A52E-159FA4F2E8FA}" srcId="{339B4D47-FA86-3548-8263-2B1EB88C2D53}" destId="{9BE9619B-45BD-F440-9993-88D0E1C9A1D0}" srcOrd="0" destOrd="0" parTransId="{6C661637-CDC5-7542-8E87-BFF1C626B9CB}" sibTransId="{291A7AF6-7AAD-6245-AE27-F9FBAAB9DDEC}"/>
    <dgm:cxn modelId="{696FFD9E-E94C-4E4A-9BFA-8060DE990ED5}" srcId="{339B4D47-FA86-3548-8263-2B1EB88C2D53}" destId="{645A3C9A-F54F-3047-A919-81B50710A1E5}" srcOrd="2" destOrd="0" parTransId="{15803570-1072-1B4B-AFE0-09E368E58AA8}" sibTransId="{C6ACB5A3-BA72-204C-8FF9-25A8C95E72FE}"/>
    <dgm:cxn modelId="{273C0FF3-8C21-F440-AE0D-70D74FC6531E}" type="presParOf" srcId="{B068076F-70C1-224E-B5FC-1171C981D08F}" destId="{386DDE49-8D98-6444-A413-889E9AD2F4B3}" srcOrd="0" destOrd="0" presId="urn:microsoft.com/office/officeart/2005/8/layout/matrix3"/>
    <dgm:cxn modelId="{DAD5980E-2F19-C14E-9C63-100378A52D5B}" type="presParOf" srcId="{B068076F-70C1-224E-B5FC-1171C981D08F}" destId="{0CB6289B-161F-E142-8533-F6FC0832F728}" srcOrd="1" destOrd="0" presId="urn:microsoft.com/office/officeart/2005/8/layout/matrix3"/>
    <dgm:cxn modelId="{00EFFED5-9FCB-9E4E-B821-60238C8B514E}" type="presParOf" srcId="{B068076F-70C1-224E-B5FC-1171C981D08F}" destId="{588064A3-FFDC-5347-8814-EE7C8610BE51}" srcOrd="2" destOrd="0" presId="urn:microsoft.com/office/officeart/2005/8/layout/matrix3"/>
    <dgm:cxn modelId="{9B62153A-9AC1-7549-AFE9-51345AC582BD}" type="presParOf" srcId="{B068076F-70C1-224E-B5FC-1171C981D08F}" destId="{3A793FA4-9CF4-9B45-8366-9402241D3315}" srcOrd="3" destOrd="0" presId="urn:microsoft.com/office/officeart/2005/8/layout/matrix3"/>
    <dgm:cxn modelId="{16C8911C-1ECF-064A-A61F-CEA064AC1712}" type="presParOf" srcId="{B068076F-70C1-224E-B5FC-1171C981D08F}" destId="{9002F3E2-69C9-F441-98D6-5201761DDB9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15C70F-03E4-4D41-BA32-D507F86B5BCC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D822E9-E6E6-9545-8F21-A9B6C1F78A58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2000" dirty="0" smtClean="0">
              <a:solidFill>
                <a:schemeClr val="tx1"/>
              </a:solidFill>
              <a:latin typeface="Franklin Gothic Medium"/>
              <a:cs typeface="Franklin Gothic Medium"/>
            </a:rPr>
            <a:t>Quality of Care</a:t>
          </a:r>
          <a:endParaRPr lang="en-US" sz="2000" dirty="0">
            <a:solidFill>
              <a:schemeClr val="tx1"/>
            </a:solidFill>
            <a:latin typeface="Franklin Gothic Medium"/>
            <a:cs typeface="Franklin Gothic Medium"/>
          </a:endParaRPr>
        </a:p>
      </dgm:t>
    </dgm:pt>
    <dgm:pt modelId="{C3C9ED87-B4BD-4B4A-8258-B1F4F3186E5A}" type="parTrans" cxnId="{C2282398-CEBE-994B-ADA6-B58F307AED51}">
      <dgm:prSet/>
      <dgm:spPr/>
      <dgm:t>
        <a:bodyPr/>
        <a:lstStyle/>
        <a:p>
          <a:endParaRPr lang="en-US"/>
        </a:p>
      </dgm:t>
    </dgm:pt>
    <dgm:pt modelId="{17DA2548-DE88-5D42-8CEB-FAE88C7C63AC}" type="sibTrans" cxnId="{C2282398-CEBE-994B-ADA6-B58F307AED51}">
      <dgm:prSet/>
      <dgm:spPr/>
      <dgm:t>
        <a:bodyPr/>
        <a:lstStyle/>
        <a:p>
          <a:endParaRPr lang="en-US"/>
        </a:p>
      </dgm:t>
    </dgm:pt>
    <dgm:pt modelId="{64CD165B-1BBF-5B48-BC49-B6A9C2D7F0C8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Chronic condition-specific measures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28C29829-3748-254E-A1CF-AC45F4A1A46F}" type="parTrans" cxnId="{631E0CCF-949D-FC46-A6AB-235407E12517}">
      <dgm:prSet/>
      <dgm:spPr/>
      <dgm:t>
        <a:bodyPr/>
        <a:lstStyle/>
        <a:p>
          <a:endParaRPr lang="en-US"/>
        </a:p>
      </dgm:t>
    </dgm:pt>
    <dgm:pt modelId="{951F512F-54E0-E54C-860B-8E70ED109088}" type="sibTrans" cxnId="{631E0CCF-949D-FC46-A6AB-235407E12517}">
      <dgm:prSet/>
      <dgm:spPr/>
      <dgm:t>
        <a:bodyPr/>
        <a:lstStyle/>
        <a:p>
          <a:endParaRPr lang="en-US"/>
        </a:p>
      </dgm:t>
    </dgm:pt>
    <dgm:pt modelId="{30FA17BF-45F8-2445-BA2D-3C808ECA6A11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Prevention screenings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46C300DC-0AFD-C94A-9FA1-DCECC8DBE49E}" type="parTrans" cxnId="{D1C102AE-09CC-FB4A-82D1-4D9EE2221439}">
      <dgm:prSet/>
      <dgm:spPr/>
      <dgm:t>
        <a:bodyPr/>
        <a:lstStyle/>
        <a:p>
          <a:endParaRPr lang="en-US"/>
        </a:p>
      </dgm:t>
    </dgm:pt>
    <dgm:pt modelId="{1DAEF302-D317-1149-AFDB-7B068C0BA786}" type="sibTrans" cxnId="{D1C102AE-09CC-FB4A-82D1-4D9EE2221439}">
      <dgm:prSet/>
      <dgm:spPr/>
      <dgm:t>
        <a:bodyPr/>
        <a:lstStyle/>
        <a:p>
          <a:endParaRPr lang="en-US"/>
        </a:p>
      </dgm:t>
    </dgm:pt>
    <dgm:pt modelId="{311B5093-5308-714E-99A0-9E26D41FFB74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Prenatal and infant care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C9721869-B43E-1946-AF72-0C8C588A021E}" type="parTrans" cxnId="{CE715493-E11E-2548-B201-CC388BC462FE}">
      <dgm:prSet/>
      <dgm:spPr/>
      <dgm:t>
        <a:bodyPr/>
        <a:lstStyle/>
        <a:p>
          <a:endParaRPr lang="en-US"/>
        </a:p>
      </dgm:t>
    </dgm:pt>
    <dgm:pt modelId="{EF7B22CD-72C9-974A-AE9A-73298E05E16B}" type="sibTrans" cxnId="{CE715493-E11E-2548-B201-CC388BC462FE}">
      <dgm:prSet/>
      <dgm:spPr/>
      <dgm:t>
        <a:bodyPr/>
        <a:lstStyle/>
        <a:p>
          <a:endParaRPr lang="en-US"/>
        </a:p>
      </dgm:t>
    </dgm:pt>
    <dgm:pt modelId="{F494E5BF-D3B2-5F40-8B89-ADEB7979FE75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Mental health follow-up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40B8416E-3C4D-1B41-9DAA-D6492F7B112A}" type="parTrans" cxnId="{911EBCE4-77B2-F445-814F-1BEDF8759C96}">
      <dgm:prSet/>
      <dgm:spPr/>
      <dgm:t>
        <a:bodyPr/>
        <a:lstStyle/>
        <a:p>
          <a:endParaRPr lang="en-US"/>
        </a:p>
      </dgm:t>
    </dgm:pt>
    <dgm:pt modelId="{2FC922F8-6680-DC46-90A7-7285D69D5E8B}" type="sibTrans" cxnId="{911EBCE4-77B2-F445-814F-1BEDF8759C96}">
      <dgm:prSet/>
      <dgm:spPr/>
      <dgm:t>
        <a:bodyPr/>
        <a:lstStyle/>
        <a:p>
          <a:endParaRPr lang="en-US"/>
        </a:p>
      </dgm:t>
    </dgm:pt>
    <dgm:pt modelId="{98BE4D47-230B-4A45-B57E-0CF15EA63532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Patient reported experience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D43EE999-0C83-D340-BAFD-922161F50DB1}" type="parTrans" cxnId="{9BF481AD-4AAF-6648-8E67-6B63B5C4F206}">
      <dgm:prSet/>
      <dgm:spPr/>
      <dgm:t>
        <a:bodyPr/>
        <a:lstStyle/>
        <a:p>
          <a:endParaRPr lang="en-US"/>
        </a:p>
      </dgm:t>
    </dgm:pt>
    <dgm:pt modelId="{D0AE1CD3-5C18-5541-A6AC-C539E863A8F4}" type="sibTrans" cxnId="{9BF481AD-4AAF-6648-8E67-6B63B5C4F206}">
      <dgm:prSet/>
      <dgm:spPr/>
      <dgm:t>
        <a:bodyPr/>
        <a:lstStyle/>
        <a:p>
          <a:endParaRPr lang="en-US"/>
        </a:p>
      </dgm:t>
    </dgm:pt>
    <dgm:pt modelId="{CD5E0968-7998-6747-BB29-9F0404059365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2000" dirty="0" smtClean="0">
              <a:solidFill>
                <a:schemeClr val="tx1"/>
              </a:solidFill>
              <a:latin typeface="Franklin Gothic Medium"/>
              <a:cs typeface="Franklin Gothic Medium"/>
            </a:rPr>
            <a:t>Access to Care</a:t>
          </a:r>
          <a:endParaRPr lang="en-US" sz="2000" dirty="0">
            <a:solidFill>
              <a:schemeClr val="tx1"/>
            </a:solidFill>
            <a:latin typeface="Franklin Gothic Medium"/>
            <a:cs typeface="Franklin Gothic Medium"/>
          </a:endParaRPr>
        </a:p>
      </dgm:t>
    </dgm:pt>
    <dgm:pt modelId="{EA01B97D-F8C9-EC4F-B113-19098690FF34}" type="parTrans" cxnId="{E9880B53-F6D1-7646-982C-9E01525F4B61}">
      <dgm:prSet/>
      <dgm:spPr/>
      <dgm:t>
        <a:bodyPr/>
        <a:lstStyle/>
        <a:p>
          <a:endParaRPr lang="en-US"/>
        </a:p>
      </dgm:t>
    </dgm:pt>
    <dgm:pt modelId="{759EE6E4-2F41-804F-A0B1-EEDA41BF7C59}" type="sibTrans" cxnId="{E9880B53-F6D1-7646-982C-9E01525F4B61}">
      <dgm:prSet/>
      <dgm:spPr/>
      <dgm:t>
        <a:bodyPr/>
        <a:lstStyle/>
        <a:p>
          <a:endParaRPr lang="en-US"/>
        </a:p>
      </dgm:t>
    </dgm:pt>
    <dgm:pt modelId="{D0C5DD40-B907-984E-A147-91F128152B50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Primary, specialty, and mental health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8396D651-A928-DE47-8406-A9F9DA415A2A}" type="parTrans" cxnId="{1D1191D1-1F01-DD45-B2CE-4B3292283116}">
      <dgm:prSet/>
      <dgm:spPr/>
      <dgm:t>
        <a:bodyPr/>
        <a:lstStyle/>
        <a:p>
          <a:endParaRPr lang="en-US"/>
        </a:p>
      </dgm:t>
    </dgm:pt>
    <dgm:pt modelId="{155D87B8-49EA-8648-8A45-D69F25058AC1}" type="sibTrans" cxnId="{1D1191D1-1F01-DD45-B2CE-4B3292283116}">
      <dgm:prSet/>
      <dgm:spPr/>
      <dgm:t>
        <a:bodyPr/>
        <a:lstStyle/>
        <a:p>
          <a:endParaRPr lang="en-US"/>
        </a:p>
      </dgm:t>
    </dgm:pt>
    <dgm:pt modelId="{0BDE34AE-DCE1-2249-9140-E7358499544E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Geographic access (validate claims)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CD96C688-3C76-0D48-8E38-C3AA30F20840}" type="parTrans" cxnId="{FBD829DE-BF7D-C542-9803-84C8A885E342}">
      <dgm:prSet/>
      <dgm:spPr/>
      <dgm:t>
        <a:bodyPr/>
        <a:lstStyle/>
        <a:p>
          <a:endParaRPr lang="en-US"/>
        </a:p>
      </dgm:t>
    </dgm:pt>
    <dgm:pt modelId="{45F48730-0FC1-964D-A281-E2D32C7028B2}" type="sibTrans" cxnId="{FBD829DE-BF7D-C542-9803-84C8A885E342}">
      <dgm:prSet/>
      <dgm:spPr/>
      <dgm:t>
        <a:bodyPr/>
        <a:lstStyle/>
        <a:p>
          <a:endParaRPr lang="en-US"/>
        </a:p>
      </dgm:t>
    </dgm:pt>
    <dgm:pt modelId="{8AB8BF76-B643-1846-A600-6D5DCFCB30FA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Waiting times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775D5A6F-BEAE-5544-A2BB-EC348C379047}" type="parTrans" cxnId="{BF9B060F-1F05-A744-A8DF-B072B566A10F}">
      <dgm:prSet/>
      <dgm:spPr/>
      <dgm:t>
        <a:bodyPr/>
        <a:lstStyle/>
        <a:p>
          <a:endParaRPr lang="en-US"/>
        </a:p>
      </dgm:t>
    </dgm:pt>
    <dgm:pt modelId="{BD21E867-B81A-A648-A4E9-98389EC7B0DB}" type="sibTrans" cxnId="{BF9B060F-1F05-A744-A8DF-B072B566A10F}">
      <dgm:prSet/>
      <dgm:spPr/>
      <dgm:t>
        <a:bodyPr/>
        <a:lstStyle/>
        <a:p>
          <a:endParaRPr lang="en-US"/>
        </a:p>
      </dgm:t>
    </dgm:pt>
    <dgm:pt modelId="{92EA4376-B027-D54F-8588-65575A28B4AB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2000" dirty="0" smtClean="0">
              <a:solidFill>
                <a:schemeClr val="tx1"/>
              </a:solidFill>
              <a:latin typeface="Franklin Gothic Medium"/>
              <a:cs typeface="Franklin Gothic Medium"/>
            </a:rPr>
            <a:t>Utilization</a:t>
          </a:r>
          <a:endParaRPr lang="en-US" sz="2000" dirty="0">
            <a:solidFill>
              <a:schemeClr val="tx1"/>
            </a:solidFill>
            <a:latin typeface="Franklin Gothic Medium"/>
            <a:cs typeface="Franklin Gothic Medium"/>
          </a:endParaRPr>
        </a:p>
      </dgm:t>
    </dgm:pt>
    <dgm:pt modelId="{991D8038-104C-4F4E-8F13-C4A17A4332FD}" type="parTrans" cxnId="{1B4B88F9-D776-9D41-A42C-782B6DF3B6C7}">
      <dgm:prSet/>
      <dgm:spPr/>
      <dgm:t>
        <a:bodyPr/>
        <a:lstStyle/>
        <a:p>
          <a:endParaRPr lang="en-US"/>
        </a:p>
      </dgm:t>
    </dgm:pt>
    <dgm:pt modelId="{D413C8B4-5680-3748-A169-064E89E6AB71}" type="sibTrans" cxnId="{1B4B88F9-D776-9D41-A42C-782B6DF3B6C7}">
      <dgm:prSet/>
      <dgm:spPr/>
      <dgm:t>
        <a:bodyPr/>
        <a:lstStyle/>
        <a:p>
          <a:endParaRPr lang="en-US"/>
        </a:p>
      </dgm:t>
    </dgm:pt>
    <dgm:pt modelId="{6B785F20-E75D-4E4C-9FF9-41E90E78F51B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Avoidable hospitalizations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A5055DC9-1B73-D043-AD98-CECB95F004B6}" type="parTrans" cxnId="{58A14334-26F5-7D45-911B-19F7B2F8C473}">
      <dgm:prSet/>
      <dgm:spPr/>
      <dgm:t>
        <a:bodyPr/>
        <a:lstStyle/>
        <a:p>
          <a:endParaRPr lang="en-US"/>
        </a:p>
      </dgm:t>
    </dgm:pt>
    <dgm:pt modelId="{28379AAF-78E2-0748-B034-FCA98DC4E532}" type="sibTrans" cxnId="{58A14334-26F5-7D45-911B-19F7B2F8C473}">
      <dgm:prSet/>
      <dgm:spPr/>
      <dgm:t>
        <a:bodyPr/>
        <a:lstStyle/>
        <a:p>
          <a:endParaRPr lang="en-US"/>
        </a:p>
      </dgm:t>
    </dgm:pt>
    <dgm:pt modelId="{61DBB005-D0F8-214D-966D-5EAD69130780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Non-emergent ER visits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71BBB08E-EA76-AB4A-A586-D98FB525E24D}" type="parTrans" cxnId="{D25B10AE-2501-7C44-B5C8-577E3FA8CD68}">
      <dgm:prSet/>
      <dgm:spPr/>
      <dgm:t>
        <a:bodyPr/>
        <a:lstStyle/>
        <a:p>
          <a:endParaRPr lang="en-US"/>
        </a:p>
      </dgm:t>
    </dgm:pt>
    <dgm:pt modelId="{D367E983-7BCE-EC4E-A3BE-76D650635ADB}" type="sibTrans" cxnId="{D25B10AE-2501-7C44-B5C8-577E3FA8CD68}">
      <dgm:prSet/>
      <dgm:spPr/>
      <dgm:t>
        <a:bodyPr/>
        <a:lstStyle/>
        <a:p>
          <a:endParaRPr lang="en-US"/>
        </a:p>
      </dgm:t>
    </dgm:pt>
    <dgm:pt modelId="{8F099955-A6B0-D943-B2E5-BC9A7344E4A8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30-day all-cause readmissions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D8AB5755-DA18-F448-B680-F0EA874815B2}" type="parTrans" cxnId="{94C72F53-9FE9-8844-9A0E-69A93C8D338F}">
      <dgm:prSet/>
      <dgm:spPr/>
      <dgm:t>
        <a:bodyPr/>
        <a:lstStyle/>
        <a:p>
          <a:endParaRPr lang="en-US"/>
        </a:p>
      </dgm:t>
    </dgm:pt>
    <dgm:pt modelId="{47C7A235-8F61-C146-9915-BF763FD44152}" type="sibTrans" cxnId="{94C72F53-9FE9-8844-9A0E-69A93C8D338F}">
      <dgm:prSet/>
      <dgm:spPr/>
      <dgm:t>
        <a:bodyPr/>
        <a:lstStyle/>
        <a:p>
          <a:endParaRPr lang="en-US"/>
        </a:p>
      </dgm:t>
    </dgm:pt>
    <dgm:pt modelId="{C10754C4-4636-A049-AAAF-8EC751BAFFA7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2000" dirty="0" smtClean="0">
              <a:solidFill>
                <a:schemeClr val="tx1"/>
              </a:solidFill>
              <a:latin typeface="Franklin Gothic Medium"/>
              <a:cs typeface="Franklin Gothic Medium"/>
            </a:rPr>
            <a:t>Affordability</a:t>
          </a:r>
          <a:endParaRPr lang="en-US" sz="2000" dirty="0">
            <a:solidFill>
              <a:schemeClr val="tx1"/>
            </a:solidFill>
            <a:latin typeface="Franklin Gothic Medium"/>
            <a:cs typeface="Franklin Gothic Medium"/>
          </a:endParaRPr>
        </a:p>
      </dgm:t>
    </dgm:pt>
    <dgm:pt modelId="{C424B83A-5033-DD48-81E2-63CCF068F006}" type="parTrans" cxnId="{5CE49E96-B3DA-9D4F-A0CC-CC1536B508FB}">
      <dgm:prSet/>
      <dgm:spPr/>
      <dgm:t>
        <a:bodyPr/>
        <a:lstStyle/>
        <a:p>
          <a:endParaRPr lang="en-US"/>
        </a:p>
      </dgm:t>
    </dgm:pt>
    <dgm:pt modelId="{7A95892D-FD37-3443-9CEA-FA468EFD6B52}" type="sibTrans" cxnId="{5CE49E96-B3DA-9D4F-A0CC-CC1536B508FB}">
      <dgm:prSet/>
      <dgm:spPr/>
      <dgm:t>
        <a:bodyPr/>
        <a:lstStyle/>
        <a:p>
          <a:endParaRPr lang="en-US"/>
        </a:p>
      </dgm:t>
    </dgm:pt>
    <dgm:pt modelId="{73AB87E5-7A26-0049-8A0B-378162656838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PMPM total costs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C9F5DF98-DE5C-044D-84CF-40D864ACB7BC}" type="parTrans" cxnId="{E8050638-5DDA-344D-97E1-52765A5A6BB2}">
      <dgm:prSet/>
      <dgm:spPr/>
      <dgm:t>
        <a:bodyPr/>
        <a:lstStyle/>
        <a:p>
          <a:endParaRPr lang="en-US"/>
        </a:p>
      </dgm:t>
    </dgm:pt>
    <dgm:pt modelId="{8CDA9102-D28B-A64D-B906-4D9409DB4731}" type="sibTrans" cxnId="{E8050638-5DDA-344D-97E1-52765A5A6BB2}">
      <dgm:prSet/>
      <dgm:spPr/>
      <dgm:t>
        <a:bodyPr/>
        <a:lstStyle/>
        <a:p>
          <a:endParaRPr lang="en-US"/>
        </a:p>
      </dgm:t>
    </dgm:pt>
    <dgm:pt modelId="{600DDFBE-B519-784C-B6AC-C23FAED01FF3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National benchmarks and trends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1F93AD9A-3932-434C-9DA2-61CEDCE41705}" type="parTrans" cxnId="{3E4EA329-071C-9140-83BC-AE05F21FB2EE}">
      <dgm:prSet/>
      <dgm:spPr/>
      <dgm:t>
        <a:bodyPr/>
        <a:lstStyle/>
        <a:p>
          <a:endParaRPr lang="en-US"/>
        </a:p>
      </dgm:t>
    </dgm:pt>
    <dgm:pt modelId="{29095ED0-5CB2-D143-8C95-6233054C8F31}" type="sibTrans" cxnId="{3E4EA329-071C-9140-83BC-AE05F21FB2EE}">
      <dgm:prSet/>
      <dgm:spPr/>
      <dgm:t>
        <a:bodyPr/>
        <a:lstStyle/>
        <a:p>
          <a:endParaRPr lang="en-US"/>
        </a:p>
      </dgm:t>
    </dgm:pt>
    <dgm:pt modelId="{A32B78FE-AB6A-484A-B95B-2CEE5E23D4CC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Prompt payment clean claims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01D73E74-7315-3141-82D6-839B376F9B7F}" type="parTrans" cxnId="{922B99D6-E133-524D-8C6F-D6E11C84A6D6}">
      <dgm:prSet/>
      <dgm:spPr/>
      <dgm:t>
        <a:bodyPr/>
        <a:lstStyle/>
        <a:p>
          <a:endParaRPr lang="en-US"/>
        </a:p>
      </dgm:t>
    </dgm:pt>
    <dgm:pt modelId="{1CA6B090-03C4-A644-821C-6C65DB662602}" type="sibTrans" cxnId="{922B99D6-E133-524D-8C6F-D6E11C84A6D6}">
      <dgm:prSet/>
      <dgm:spPr/>
      <dgm:t>
        <a:bodyPr/>
        <a:lstStyle/>
        <a:p>
          <a:endParaRPr lang="en-US"/>
        </a:p>
      </dgm:t>
    </dgm:pt>
    <dgm:pt modelId="{5D2808E1-B445-2C4B-8D2F-35B447E12640}">
      <dgm:prSet/>
      <dgm:spPr>
        <a:solidFill>
          <a:srgbClr val="FFFFFF"/>
        </a:solidFill>
        <a:ln>
          <a:solidFill>
            <a:srgbClr val="000000"/>
          </a:solidFill>
        </a:ln>
        <a:effectLst/>
      </dgm:spPr>
      <dgm:t>
        <a:bodyPr/>
        <a:lstStyle/>
        <a:p>
          <a:pPr rtl="0"/>
          <a:r>
            <a:rPr lang="en-US" dirty="0" smtClean="0">
              <a:latin typeface="Franklin Gothic Medium"/>
              <a:cs typeface="Franklin Gothic Medium"/>
            </a:rPr>
            <a:t>Validate independently</a:t>
          </a:r>
          <a:endParaRPr lang="en-US" dirty="0">
            <a:latin typeface="Franklin Gothic Medium"/>
            <a:cs typeface="Franklin Gothic Medium"/>
          </a:endParaRPr>
        </a:p>
      </dgm:t>
    </dgm:pt>
    <dgm:pt modelId="{8EC6218C-CE2B-EB4D-B64E-DB5ECB945206}" type="parTrans" cxnId="{D50AECC3-B9AF-8D44-AB6E-B9418F143A62}">
      <dgm:prSet/>
      <dgm:spPr/>
      <dgm:t>
        <a:bodyPr/>
        <a:lstStyle/>
        <a:p>
          <a:endParaRPr lang="en-US"/>
        </a:p>
      </dgm:t>
    </dgm:pt>
    <dgm:pt modelId="{FF90125B-8789-764C-979D-F37DCDA54693}" type="sibTrans" cxnId="{D50AECC3-B9AF-8D44-AB6E-B9418F143A62}">
      <dgm:prSet/>
      <dgm:spPr/>
      <dgm:t>
        <a:bodyPr/>
        <a:lstStyle/>
        <a:p>
          <a:endParaRPr lang="en-US"/>
        </a:p>
      </dgm:t>
    </dgm:pt>
    <dgm:pt modelId="{AFF526D5-DF24-924C-9E55-7F04204EB614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Easy access to transportation support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640B42A3-57F3-394C-85A0-B40CBBA0D928}" type="parTrans" cxnId="{CFF4D9C2-9F91-1E46-AAC0-87F88D91EF01}">
      <dgm:prSet/>
      <dgm:spPr/>
      <dgm:t>
        <a:bodyPr/>
        <a:lstStyle/>
        <a:p>
          <a:endParaRPr lang="en-US"/>
        </a:p>
      </dgm:t>
    </dgm:pt>
    <dgm:pt modelId="{A153451D-E118-F742-9209-88FBD3A83E41}" type="sibTrans" cxnId="{CFF4D9C2-9F91-1E46-AAC0-87F88D91EF01}">
      <dgm:prSet/>
      <dgm:spPr/>
      <dgm:t>
        <a:bodyPr/>
        <a:lstStyle/>
        <a:p>
          <a:endParaRPr lang="en-US"/>
        </a:p>
      </dgm:t>
    </dgm:pt>
    <dgm:pt modelId="{59731FCF-2048-BC44-93CC-A6235DC0004D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Rates of reversals of denials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73E51789-E92A-DA4D-9AAC-B7D0C300A8F7}" type="parTrans" cxnId="{E90AF063-7C76-AB43-AC22-1E2A8DFD2A52}">
      <dgm:prSet/>
      <dgm:spPr/>
      <dgm:t>
        <a:bodyPr/>
        <a:lstStyle/>
        <a:p>
          <a:endParaRPr lang="en-US"/>
        </a:p>
      </dgm:t>
    </dgm:pt>
    <dgm:pt modelId="{EF50DC4B-7720-9C49-A4C8-8621915627EA}" type="sibTrans" cxnId="{E90AF063-7C76-AB43-AC22-1E2A8DFD2A52}">
      <dgm:prSet/>
      <dgm:spPr/>
      <dgm:t>
        <a:bodyPr/>
        <a:lstStyle/>
        <a:p>
          <a:endParaRPr lang="en-US"/>
        </a:p>
      </dgm:t>
    </dgm:pt>
    <dgm:pt modelId="{AE8798D9-F0C6-1B4D-966D-CAB721F81531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/>
          <a:r>
            <a:rPr lang="en-US" sz="1600" dirty="0" smtClean="0">
              <a:solidFill>
                <a:schemeClr val="tx1"/>
              </a:solidFill>
              <a:latin typeface="Franklin Gothic Book"/>
              <a:cs typeface="Franklin Gothic Book"/>
            </a:rPr>
            <a:t>Expedited reviews of care denials</a:t>
          </a:r>
          <a:endParaRPr lang="en-US" sz="1600" dirty="0">
            <a:solidFill>
              <a:schemeClr val="tx1"/>
            </a:solidFill>
            <a:latin typeface="Franklin Gothic Book"/>
            <a:cs typeface="Franklin Gothic Book"/>
          </a:endParaRPr>
        </a:p>
      </dgm:t>
    </dgm:pt>
    <dgm:pt modelId="{63DCFB2F-368F-3547-9FD3-8FE0454A1F07}" type="parTrans" cxnId="{E1BF135B-3B9C-3949-A661-9312A9D9D66F}">
      <dgm:prSet/>
      <dgm:spPr/>
      <dgm:t>
        <a:bodyPr/>
        <a:lstStyle/>
        <a:p>
          <a:endParaRPr lang="en-US"/>
        </a:p>
      </dgm:t>
    </dgm:pt>
    <dgm:pt modelId="{21F3AD1C-A10C-6C46-BF6E-5A7364329FF8}" type="sibTrans" cxnId="{E1BF135B-3B9C-3949-A661-9312A9D9D66F}">
      <dgm:prSet/>
      <dgm:spPr/>
      <dgm:t>
        <a:bodyPr/>
        <a:lstStyle/>
        <a:p>
          <a:endParaRPr lang="en-US"/>
        </a:p>
      </dgm:t>
    </dgm:pt>
    <dgm:pt modelId="{14590A5D-5661-3B4A-AB4B-D57135669F5B}" type="pres">
      <dgm:prSet presAssocID="{A615C70F-03E4-4D41-BA32-D507F86B5BC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9F0734-B8D5-9A45-909B-4785BEFD7619}" type="pres">
      <dgm:prSet presAssocID="{A615C70F-03E4-4D41-BA32-D507F86B5BCC}" presName="matrix" presStyleCnt="0"/>
      <dgm:spPr/>
    </dgm:pt>
    <dgm:pt modelId="{E0FA44F4-5E16-D846-BB8A-59C02442A1BD}" type="pres">
      <dgm:prSet presAssocID="{A615C70F-03E4-4D41-BA32-D507F86B5BCC}" presName="tile1" presStyleLbl="node1" presStyleIdx="0" presStyleCnt="4"/>
      <dgm:spPr/>
      <dgm:t>
        <a:bodyPr/>
        <a:lstStyle/>
        <a:p>
          <a:endParaRPr lang="en-US"/>
        </a:p>
      </dgm:t>
    </dgm:pt>
    <dgm:pt modelId="{1FDD083D-2AEA-9D49-8F71-748EE927B2B6}" type="pres">
      <dgm:prSet presAssocID="{A615C70F-03E4-4D41-BA32-D507F86B5BC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94863-7213-824B-AC1E-2190C1A8CE70}" type="pres">
      <dgm:prSet presAssocID="{A615C70F-03E4-4D41-BA32-D507F86B5BCC}" presName="tile2" presStyleLbl="node1" presStyleIdx="1" presStyleCnt="4"/>
      <dgm:spPr/>
      <dgm:t>
        <a:bodyPr/>
        <a:lstStyle/>
        <a:p>
          <a:endParaRPr lang="en-US"/>
        </a:p>
      </dgm:t>
    </dgm:pt>
    <dgm:pt modelId="{E0EE0034-9C82-C740-B50F-AB7D1D725D34}" type="pres">
      <dgm:prSet presAssocID="{A615C70F-03E4-4D41-BA32-D507F86B5BC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5B4F2-1E4E-9E42-BB0D-D4ADEA769D3F}" type="pres">
      <dgm:prSet presAssocID="{A615C70F-03E4-4D41-BA32-D507F86B5BCC}" presName="tile3" presStyleLbl="node1" presStyleIdx="2" presStyleCnt="4"/>
      <dgm:spPr/>
      <dgm:t>
        <a:bodyPr/>
        <a:lstStyle/>
        <a:p>
          <a:endParaRPr lang="en-US"/>
        </a:p>
      </dgm:t>
    </dgm:pt>
    <dgm:pt modelId="{60AB5B85-EE4C-A54B-91ED-5D633B1F729C}" type="pres">
      <dgm:prSet presAssocID="{A615C70F-03E4-4D41-BA32-D507F86B5BC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11FB67-DE15-B04F-BDF9-EEDAA2C39201}" type="pres">
      <dgm:prSet presAssocID="{A615C70F-03E4-4D41-BA32-D507F86B5BCC}" presName="tile4" presStyleLbl="node1" presStyleIdx="3" presStyleCnt="4"/>
      <dgm:spPr/>
      <dgm:t>
        <a:bodyPr/>
        <a:lstStyle/>
        <a:p>
          <a:endParaRPr lang="en-US"/>
        </a:p>
      </dgm:t>
    </dgm:pt>
    <dgm:pt modelId="{5FC7D240-FD35-8044-9BB1-703CB54F6764}" type="pres">
      <dgm:prSet presAssocID="{A615C70F-03E4-4D41-BA32-D507F86B5BC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409871-3745-294E-83E7-B00F2D7CE7D4}" type="pres">
      <dgm:prSet presAssocID="{A615C70F-03E4-4D41-BA32-D507F86B5BCC}" presName="centerTile" presStyleLbl="fgShp" presStyleIdx="0" presStyleCnt="1" custScaleX="169181" custScaleY="5097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E9880B53-F6D1-7646-982C-9E01525F4B61}" srcId="{5D2808E1-B445-2C4B-8D2F-35B447E12640}" destId="{CD5E0968-7998-6747-BB29-9F0404059365}" srcOrd="1" destOrd="0" parTransId="{EA01B97D-F8C9-EC4F-B113-19098690FF34}" sibTransId="{759EE6E4-2F41-804F-A0B1-EEDA41BF7C59}"/>
    <dgm:cxn modelId="{47B8FFF6-0010-074B-AB90-54E213DFF925}" type="presOf" srcId="{AFF526D5-DF24-924C-9E55-7F04204EB614}" destId="{E0EE0034-9C82-C740-B50F-AB7D1D725D34}" srcOrd="1" destOrd="4" presId="urn:microsoft.com/office/officeart/2005/8/layout/matrix1"/>
    <dgm:cxn modelId="{57D2464D-3EA2-2744-868A-CF2631FF26EF}" type="presOf" srcId="{311B5093-5308-714E-99A0-9E26D41FFB74}" destId="{1FDD083D-2AEA-9D49-8F71-748EE927B2B6}" srcOrd="1" destOrd="2" presId="urn:microsoft.com/office/officeart/2005/8/layout/matrix1"/>
    <dgm:cxn modelId="{1D1191D1-1F01-DD45-B2CE-4B3292283116}" srcId="{CD5E0968-7998-6747-BB29-9F0404059365}" destId="{D0C5DD40-B907-984E-A147-91F128152B50}" srcOrd="0" destOrd="0" parTransId="{8396D651-A928-DE47-8406-A9F9DA415A2A}" sibTransId="{155D87B8-49EA-8648-8A45-D69F25058AC1}"/>
    <dgm:cxn modelId="{5CE49E96-B3DA-9D4F-A0CC-CC1536B508FB}" srcId="{5D2808E1-B445-2C4B-8D2F-35B447E12640}" destId="{C10754C4-4636-A049-AAAF-8EC751BAFFA7}" srcOrd="3" destOrd="0" parTransId="{C424B83A-5033-DD48-81E2-63CCF068F006}" sibTransId="{7A95892D-FD37-3443-9CEA-FA468EFD6B52}"/>
    <dgm:cxn modelId="{111BA796-63E8-5149-8D9B-B96660E806F4}" type="presOf" srcId="{61DBB005-D0F8-214D-966D-5EAD69130780}" destId="{C335B4F2-1E4E-9E42-BB0D-D4ADEA769D3F}" srcOrd="0" destOrd="2" presId="urn:microsoft.com/office/officeart/2005/8/layout/matrix1"/>
    <dgm:cxn modelId="{46F4C7AA-8467-754E-B99E-66474E9CAED2}" type="presOf" srcId="{8F099955-A6B0-D943-B2E5-BC9A7344E4A8}" destId="{60AB5B85-EE4C-A54B-91ED-5D633B1F729C}" srcOrd="1" destOrd="3" presId="urn:microsoft.com/office/officeart/2005/8/layout/matrix1"/>
    <dgm:cxn modelId="{B1A2CFFB-E009-AE44-A1B1-FDD8723A7676}" type="presOf" srcId="{600DDFBE-B519-784C-B6AC-C23FAED01FF3}" destId="{5FC7D240-FD35-8044-9BB1-703CB54F6764}" srcOrd="1" destOrd="2" presId="urn:microsoft.com/office/officeart/2005/8/layout/matrix1"/>
    <dgm:cxn modelId="{483B9954-D46D-EA46-9A55-5C97393F1972}" type="presOf" srcId="{30FA17BF-45F8-2445-BA2D-3C808ECA6A11}" destId="{1FDD083D-2AEA-9D49-8F71-748EE927B2B6}" srcOrd="1" destOrd="1" presId="urn:microsoft.com/office/officeart/2005/8/layout/matrix1"/>
    <dgm:cxn modelId="{C5B96A40-E5E8-DC41-AE2E-FC4A79CEB2EB}" type="presOf" srcId="{C0D822E9-E6E6-9545-8F21-A9B6C1F78A58}" destId="{1FDD083D-2AEA-9D49-8F71-748EE927B2B6}" srcOrd="1" destOrd="0" presId="urn:microsoft.com/office/officeart/2005/8/layout/matrix1"/>
    <dgm:cxn modelId="{AEB555F0-DE98-8A47-A62A-7427D727A34C}" type="presOf" srcId="{98BE4D47-230B-4A45-B57E-0CF15EA63532}" destId="{E0FA44F4-5E16-D846-BB8A-59C02442A1BD}" srcOrd="0" destOrd="5" presId="urn:microsoft.com/office/officeart/2005/8/layout/matrix1"/>
    <dgm:cxn modelId="{EFF33994-9C14-434F-97A6-FF6DEC5E9454}" type="presOf" srcId="{61DBB005-D0F8-214D-966D-5EAD69130780}" destId="{60AB5B85-EE4C-A54B-91ED-5D633B1F729C}" srcOrd="1" destOrd="2" presId="urn:microsoft.com/office/officeart/2005/8/layout/matrix1"/>
    <dgm:cxn modelId="{911EBCE4-77B2-F445-814F-1BEDF8759C96}" srcId="{C0D822E9-E6E6-9545-8F21-A9B6C1F78A58}" destId="{F494E5BF-D3B2-5F40-8B89-ADEB7979FE75}" srcOrd="2" destOrd="0" parTransId="{40B8416E-3C4D-1B41-9DAA-D6492F7B112A}" sibTransId="{2FC922F8-6680-DC46-90A7-7285D69D5E8B}"/>
    <dgm:cxn modelId="{D1C102AE-09CC-FB4A-82D1-4D9EE2221439}" srcId="{C0D822E9-E6E6-9545-8F21-A9B6C1F78A58}" destId="{30FA17BF-45F8-2445-BA2D-3C808ECA6A11}" srcOrd="0" destOrd="0" parTransId="{46C300DC-0AFD-C94A-9FA1-DCECC8DBE49E}" sibTransId="{1DAEF302-D317-1149-AFDB-7B068C0BA786}"/>
    <dgm:cxn modelId="{1CC36D77-637D-0644-A7D6-39EAA7B56841}" type="presOf" srcId="{AFF526D5-DF24-924C-9E55-7F04204EB614}" destId="{95394863-7213-824B-AC1E-2190C1A8CE70}" srcOrd="0" destOrd="4" presId="urn:microsoft.com/office/officeart/2005/8/layout/matrix1"/>
    <dgm:cxn modelId="{AAB64FC4-649B-3A4F-8575-41E46517F38D}" type="presOf" srcId="{64CD165B-1BBF-5B48-BC49-B6A9C2D7F0C8}" destId="{E0FA44F4-5E16-D846-BB8A-59C02442A1BD}" srcOrd="0" destOrd="4" presId="urn:microsoft.com/office/officeart/2005/8/layout/matrix1"/>
    <dgm:cxn modelId="{C61DC954-0420-D44A-B2F1-2FE1EA635155}" type="presOf" srcId="{0BDE34AE-DCE1-2249-9140-E7358499544E}" destId="{E0EE0034-9C82-C740-B50F-AB7D1D725D34}" srcOrd="1" destOrd="2" presId="urn:microsoft.com/office/officeart/2005/8/layout/matrix1"/>
    <dgm:cxn modelId="{58A14334-26F5-7D45-911B-19F7B2F8C473}" srcId="{92EA4376-B027-D54F-8588-65575A28B4AB}" destId="{6B785F20-E75D-4E4C-9FF9-41E90E78F51B}" srcOrd="0" destOrd="0" parTransId="{A5055DC9-1B73-D043-AD98-CECB95F004B6}" sibTransId="{28379AAF-78E2-0748-B034-FCA98DC4E532}"/>
    <dgm:cxn modelId="{1B4B88F9-D776-9D41-A42C-782B6DF3B6C7}" srcId="{5D2808E1-B445-2C4B-8D2F-35B447E12640}" destId="{92EA4376-B027-D54F-8588-65575A28B4AB}" srcOrd="2" destOrd="0" parTransId="{991D8038-104C-4F4E-8F13-C4A17A4332FD}" sibTransId="{D413C8B4-5680-3748-A169-064E89E6AB71}"/>
    <dgm:cxn modelId="{A2B929B0-C275-C34C-B154-00A4B1B3BB9C}" type="presOf" srcId="{92EA4376-B027-D54F-8588-65575A28B4AB}" destId="{60AB5B85-EE4C-A54B-91ED-5D633B1F729C}" srcOrd="1" destOrd="0" presId="urn:microsoft.com/office/officeart/2005/8/layout/matrix1"/>
    <dgm:cxn modelId="{35CB6A84-84E1-CE47-BED8-1178CCEEAE9D}" type="presOf" srcId="{30FA17BF-45F8-2445-BA2D-3C808ECA6A11}" destId="{E0FA44F4-5E16-D846-BB8A-59C02442A1BD}" srcOrd="0" destOrd="1" presId="urn:microsoft.com/office/officeart/2005/8/layout/matrix1"/>
    <dgm:cxn modelId="{752ACE66-062C-5146-94F7-82E83712C909}" type="presOf" srcId="{73AB87E5-7A26-0049-8A0B-378162656838}" destId="{5FC7D240-FD35-8044-9BB1-703CB54F6764}" srcOrd="1" destOrd="1" presId="urn:microsoft.com/office/officeart/2005/8/layout/matrix1"/>
    <dgm:cxn modelId="{EBA3DCE5-3446-B044-828C-8D503DA99357}" type="presOf" srcId="{AE8798D9-F0C6-1B4D-966D-CAB721F81531}" destId="{E0EE0034-9C82-C740-B50F-AB7D1D725D34}" srcOrd="1" destOrd="5" presId="urn:microsoft.com/office/officeart/2005/8/layout/matrix1"/>
    <dgm:cxn modelId="{18259501-6B31-7D43-B577-CD912B9DDFE0}" type="presOf" srcId="{5D2808E1-B445-2C4B-8D2F-35B447E12640}" destId="{BD409871-3745-294E-83E7-B00F2D7CE7D4}" srcOrd="0" destOrd="0" presId="urn:microsoft.com/office/officeart/2005/8/layout/matrix1"/>
    <dgm:cxn modelId="{FBD829DE-BF7D-C542-9803-84C8A885E342}" srcId="{CD5E0968-7998-6747-BB29-9F0404059365}" destId="{0BDE34AE-DCE1-2249-9140-E7358499544E}" srcOrd="1" destOrd="0" parTransId="{CD96C688-3C76-0D48-8E38-C3AA30F20840}" sibTransId="{45F48730-0FC1-964D-A281-E2D32C7028B2}"/>
    <dgm:cxn modelId="{F7D37D7F-71F8-3747-BF61-E1AFAA807097}" type="presOf" srcId="{AE8798D9-F0C6-1B4D-966D-CAB721F81531}" destId="{95394863-7213-824B-AC1E-2190C1A8CE70}" srcOrd="0" destOrd="5" presId="urn:microsoft.com/office/officeart/2005/8/layout/matrix1"/>
    <dgm:cxn modelId="{BF9B060F-1F05-A744-A8DF-B072B566A10F}" srcId="{CD5E0968-7998-6747-BB29-9F0404059365}" destId="{8AB8BF76-B643-1846-A600-6D5DCFCB30FA}" srcOrd="2" destOrd="0" parTransId="{775D5A6F-BEAE-5544-A2BB-EC348C379047}" sibTransId="{BD21E867-B81A-A648-A4E9-98389EC7B0DB}"/>
    <dgm:cxn modelId="{C2282398-CEBE-994B-ADA6-B58F307AED51}" srcId="{5D2808E1-B445-2C4B-8D2F-35B447E12640}" destId="{C0D822E9-E6E6-9545-8F21-A9B6C1F78A58}" srcOrd="0" destOrd="0" parTransId="{C3C9ED87-B4BD-4B4A-8258-B1F4F3186E5A}" sibTransId="{17DA2548-DE88-5D42-8CEB-FAE88C7C63AC}"/>
    <dgm:cxn modelId="{08B3105C-C2A9-7243-84BE-76DAA9DDCA1B}" type="presOf" srcId="{D0C5DD40-B907-984E-A147-91F128152B50}" destId="{E0EE0034-9C82-C740-B50F-AB7D1D725D34}" srcOrd="1" destOrd="1" presId="urn:microsoft.com/office/officeart/2005/8/layout/matrix1"/>
    <dgm:cxn modelId="{91C06D4B-78A7-E547-9F32-34BD6CC86FC2}" type="presOf" srcId="{8F099955-A6B0-D943-B2E5-BC9A7344E4A8}" destId="{C335B4F2-1E4E-9E42-BB0D-D4ADEA769D3F}" srcOrd="0" destOrd="3" presId="urn:microsoft.com/office/officeart/2005/8/layout/matrix1"/>
    <dgm:cxn modelId="{7EA489E5-89FF-8D4C-BA83-4ED507BFEADD}" type="presOf" srcId="{A32B78FE-AB6A-484A-B95B-2CEE5E23D4CC}" destId="{5FC7D240-FD35-8044-9BB1-703CB54F6764}" srcOrd="1" destOrd="3" presId="urn:microsoft.com/office/officeart/2005/8/layout/matrix1"/>
    <dgm:cxn modelId="{2615DDCA-AE31-0F48-A8D6-735DDF8FFE00}" type="presOf" srcId="{6B785F20-E75D-4E4C-9FF9-41E90E78F51B}" destId="{C335B4F2-1E4E-9E42-BB0D-D4ADEA769D3F}" srcOrd="0" destOrd="1" presId="urn:microsoft.com/office/officeart/2005/8/layout/matrix1"/>
    <dgm:cxn modelId="{D25B10AE-2501-7C44-B5C8-577E3FA8CD68}" srcId="{92EA4376-B027-D54F-8588-65575A28B4AB}" destId="{61DBB005-D0F8-214D-966D-5EAD69130780}" srcOrd="1" destOrd="0" parTransId="{71BBB08E-EA76-AB4A-A586-D98FB525E24D}" sibTransId="{D367E983-7BCE-EC4E-A3BE-76D650635ADB}"/>
    <dgm:cxn modelId="{5BEBA7FE-2CB2-7043-BB2E-DCBEA136918F}" type="presOf" srcId="{0BDE34AE-DCE1-2249-9140-E7358499544E}" destId="{95394863-7213-824B-AC1E-2190C1A8CE70}" srcOrd="0" destOrd="2" presId="urn:microsoft.com/office/officeart/2005/8/layout/matrix1"/>
    <dgm:cxn modelId="{9BF481AD-4AAF-6648-8E67-6B63B5C4F206}" srcId="{C0D822E9-E6E6-9545-8F21-A9B6C1F78A58}" destId="{98BE4D47-230B-4A45-B57E-0CF15EA63532}" srcOrd="4" destOrd="0" parTransId="{D43EE999-0C83-D340-BAFD-922161F50DB1}" sibTransId="{D0AE1CD3-5C18-5541-A6AC-C539E863A8F4}"/>
    <dgm:cxn modelId="{66CD8485-E739-3B43-AAC7-1CB17487CFB4}" type="presOf" srcId="{64CD165B-1BBF-5B48-BC49-B6A9C2D7F0C8}" destId="{1FDD083D-2AEA-9D49-8F71-748EE927B2B6}" srcOrd="1" destOrd="4" presId="urn:microsoft.com/office/officeart/2005/8/layout/matrix1"/>
    <dgm:cxn modelId="{0B68FF33-80DE-1C45-85A7-0E412D51C765}" type="presOf" srcId="{CD5E0968-7998-6747-BB29-9F0404059365}" destId="{95394863-7213-824B-AC1E-2190C1A8CE70}" srcOrd="0" destOrd="0" presId="urn:microsoft.com/office/officeart/2005/8/layout/matrix1"/>
    <dgm:cxn modelId="{E1BF135B-3B9C-3949-A661-9312A9D9D66F}" srcId="{CD5E0968-7998-6747-BB29-9F0404059365}" destId="{AE8798D9-F0C6-1B4D-966D-CAB721F81531}" srcOrd="4" destOrd="0" parTransId="{63DCFB2F-368F-3547-9FD3-8FE0454A1F07}" sibTransId="{21F3AD1C-A10C-6C46-BF6E-5A7364329FF8}"/>
    <dgm:cxn modelId="{A3F56564-FF66-9F41-A742-064697253A4B}" type="presOf" srcId="{D0C5DD40-B907-984E-A147-91F128152B50}" destId="{95394863-7213-824B-AC1E-2190C1A8CE70}" srcOrd="0" destOrd="1" presId="urn:microsoft.com/office/officeart/2005/8/layout/matrix1"/>
    <dgm:cxn modelId="{835BB539-B456-374A-A7D9-FA91465856DF}" type="presOf" srcId="{92EA4376-B027-D54F-8588-65575A28B4AB}" destId="{C335B4F2-1E4E-9E42-BB0D-D4ADEA769D3F}" srcOrd="0" destOrd="0" presId="urn:microsoft.com/office/officeart/2005/8/layout/matrix1"/>
    <dgm:cxn modelId="{099FE7DA-7F9A-7545-8AC6-2D2C827B87BC}" type="presOf" srcId="{8AB8BF76-B643-1846-A600-6D5DCFCB30FA}" destId="{E0EE0034-9C82-C740-B50F-AB7D1D725D34}" srcOrd="1" destOrd="3" presId="urn:microsoft.com/office/officeart/2005/8/layout/matrix1"/>
    <dgm:cxn modelId="{A7112583-EAD4-F64C-9084-D029AA5026A7}" type="presOf" srcId="{A615C70F-03E4-4D41-BA32-D507F86B5BCC}" destId="{14590A5D-5661-3B4A-AB4B-D57135669F5B}" srcOrd="0" destOrd="0" presId="urn:microsoft.com/office/officeart/2005/8/layout/matrix1"/>
    <dgm:cxn modelId="{A05F7EF3-B6B9-6B4A-8714-1A9E604E413B}" type="presOf" srcId="{F494E5BF-D3B2-5F40-8B89-ADEB7979FE75}" destId="{1FDD083D-2AEA-9D49-8F71-748EE927B2B6}" srcOrd="1" destOrd="3" presId="urn:microsoft.com/office/officeart/2005/8/layout/matrix1"/>
    <dgm:cxn modelId="{A8160F6E-47DF-1E43-8E23-FDF4C394A6F8}" type="presOf" srcId="{F494E5BF-D3B2-5F40-8B89-ADEB7979FE75}" destId="{E0FA44F4-5E16-D846-BB8A-59C02442A1BD}" srcOrd="0" destOrd="3" presId="urn:microsoft.com/office/officeart/2005/8/layout/matrix1"/>
    <dgm:cxn modelId="{B3964AE5-15C4-F347-B757-7D097F3D5FD3}" type="presOf" srcId="{A32B78FE-AB6A-484A-B95B-2CEE5E23D4CC}" destId="{A711FB67-DE15-B04F-BDF9-EEDAA2C39201}" srcOrd="0" destOrd="3" presId="urn:microsoft.com/office/officeart/2005/8/layout/matrix1"/>
    <dgm:cxn modelId="{CFF4D9C2-9F91-1E46-AAC0-87F88D91EF01}" srcId="{CD5E0968-7998-6747-BB29-9F0404059365}" destId="{AFF526D5-DF24-924C-9E55-7F04204EB614}" srcOrd="3" destOrd="0" parTransId="{640B42A3-57F3-394C-85A0-B40CBBA0D928}" sibTransId="{A153451D-E118-F742-9209-88FBD3A83E41}"/>
    <dgm:cxn modelId="{E8050638-5DDA-344D-97E1-52765A5A6BB2}" srcId="{C10754C4-4636-A049-AAAF-8EC751BAFFA7}" destId="{73AB87E5-7A26-0049-8A0B-378162656838}" srcOrd="0" destOrd="0" parTransId="{C9F5DF98-DE5C-044D-84CF-40D864ACB7BC}" sibTransId="{8CDA9102-D28B-A64D-B906-4D9409DB4731}"/>
    <dgm:cxn modelId="{5E955BD0-F543-B24B-BF88-6DF34C94D14A}" type="presOf" srcId="{311B5093-5308-714E-99A0-9E26D41FFB74}" destId="{E0FA44F4-5E16-D846-BB8A-59C02442A1BD}" srcOrd="0" destOrd="2" presId="urn:microsoft.com/office/officeart/2005/8/layout/matrix1"/>
    <dgm:cxn modelId="{68CCCD29-63AD-0B4B-8A90-DC55656CD164}" type="presOf" srcId="{CD5E0968-7998-6747-BB29-9F0404059365}" destId="{E0EE0034-9C82-C740-B50F-AB7D1D725D34}" srcOrd="1" destOrd="0" presId="urn:microsoft.com/office/officeart/2005/8/layout/matrix1"/>
    <dgm:cxn modelId="{3E4EA329-071C-9140-83BC-AE05F21FB2EE}" srcId="{C10754C4-4636-A049-AAAF-8EC751BAFFA7}" destId="{600DDFBE-B519-784C-B6AC-C23FAED01FF3}" srcOrd="1" destOrd="0" parTransId="{1F93AD9A-3932-434C-9DA2-61CEDCE41705}" sibTransId="{29095ED0-5CB2-D143-8C95-6233054C8F31}"/>
    <dgm:cxn modelId="{2AB0909D-5DD3-3F47-AA3B-FF3A3C047BDA}" type="presOf" srcId="{73AB87E5-7A26-0049-8A0B-378162656838}" destId="{A711FB67-DE15-B04F-BDF9-EEDAA2C39201}" srcOrd="0" destOrd="1" presId="urn:microsoft.com/office/officeart/2005/8/layout/matrix1"/>
    <dgm:cxn modelId="{94C72F53-9FE9-8844-9A0E-69A93C8D338F}" srcId="{92EA4376-B027-D54F-8588-65575A28B4AB}" destId="{8F099955-A6B0-D943-B2E5-BC9A7344E4A8}" srcOrd="2" destOrd="0" parTransId="{D8AB5755-DA18-F448-B680-F0EA874815B2}" sibTransId="{47C7A235-8F61-C146-9915-BF763FD44152}"/>
    <dgm:cxn modelId="{E90AF063-7C76-AB43-AC22-1E2A8DFD2A52}" srcId="{92EA4376-B027-D54F-8588-65575A28B4AB}" destId="{59731FCF-2048-BC44-93CC-A6235DC0004D}" srcOrd="3" destOrd="0" parTransId="{73E51789-E92A-DA4D-9AAC-B7D0C300A8F7}" sibTransId="{EF50DC4B-7720-9C49-A4C8-8621915627EA}"/>
    <dgm:cxn modelId="{7C11E6F4-263E-C94B-9B73-C811F3795229}" type="presOf" srcId="{C10754C4-4636-A049-AAAF-8EC751BAFFA7}" destId="{5FC7D240-FD35-8044-9BB1-703CB54F6764}" srcOrd="1" destOrd="0" presId="urn:microsoft.com/office/officeart/2005/8/layout/matrix1"/>
    <dgm:cxn modelId="{F4DD6D20-B339-AE47-9555-90A19F239036}" type="presOf" srcId="{59731FCF-2048-BC44-93CC-A6235DC0004D}" destId="{C335B4F2-1E4E-9E42-BB0D-D4ADEA769D3F}" srcOrd="0" destOrd="4" presId="urn:microsoft.com/office/officeart/2005/8/layout/matrix1"/>
    <dgm:cxn modelId="{A1E290F8-904A-EA43-8F19-A8C52AFC791D}" type="presOf" srcId="{C10754C4-4636-A049-AAAF-8EC751BAFFA7}" destId="{A711FB67-DE15-B04F-BDF9-EEDAA2C39201}" srcOrd="0" destOrd="0" presId="urn:microsoft.com/office/officeart/2005/8/layout/matrix1"/>
    <dgm:cxn modelId="{D39B0484-75CB-904A-A740-8FA3B3F048FA}" type="presOf" srcId="{98BE4D47-230B-4A45-B57E-0CF15EA63532}" destId="{1FDD083D-2AEA-9D49-8F71-748EE927B2B6}" srcOrd="1" destOrd="5" presId="urn:microsoft.com/office/officeart/2005/8/layout/matrix1"/>
    <dgm:cxn modelId="{C211A147-F45A-4D49-A01A-161C991DF3A5}" type="presOf" srcId="{6B785F20-E75D-4E4C-9FF9-41E90E78F51B}" destId="{60AB5B85-EE4C-A54B-91ED-5D633B1F729C}" srcOrd="1" destOrd="1" presId="urn:microsoft.com/office/officeart/2005/8/layout/matrix1"/>
    <dgm:cxn modelId="{D50AECC3-B9AF-8D44-AB6E-B9418F143A62}" srcId="{A615C70F-03E4-4D41-BA32-D507F86B5BCC}" destId="{5D2808E1-B445-2C4B-8D2F-35B447E12640}" srcOrd="0" destOrd="0" parTransId="{8EC6218C-CE2B-EB4D-B64E-DB5ECB945206}" sibTransId="{FF90125B-8789-764C-979D-F37DCDA54693}"/>
    <dgm:cxn modelId="{E7F4B15C-FFC4-4A40-B6A3-D64A5E5C26DF}" type="presOf" srcId="{8AB8BF76-B643-1846-A600-6D5DCFCB30FA}" destId="{95394863-7213-824B-AC1E-2190C1A8CE70}" srcOrd="0" destOrd="3" presId="urn:microsoft.com/office/officeart/2005/8/layout/matrix1"/>
    <dgm:cxn modelId="{3E38653C-5169-1E49-A680-20BFD2E45FCB}" type="presOf" srcId="{59731FCF-2048-BC44-93CC-A6235DC0004D}" destId="{60AB5B85-EE4C-A54B-91ED-5D633B1F729C}" srcOrd="1" destOrd="4" presId="urn:microsoft.com/office/officeart/2005/8/layout/matrix1"/>
    <dgm:cxn modelId="{6A5AB610-2036-5145-897B-1D5CCC2E0EE6}" type="presOf" srcId="{600DDFBE-B519-784C-B6AC-C23FAED01FF3}" destId="{A711FB67-DE15-B04F-BDF9-EEDAA2C39201}" srcOrd="0" destOrd="2" presId="urn:microsoft.com/office/officeart/2005/8/layout/matrix1"/>
    <dgm:cxn modelId="{631E0CCF-949D-FC46-A6AB-235407E12517}" srcId="{C0D822E9-E6E6-9545-8F21-A9B6C1F78A58}" destId="{64CD165B-1BBF-5B48-BC49-B6A9C2D7F0C8}" srcOrd="3" destOrd="0" parTransId="{28C29829-3748-254E-A1CF-AC45F4A1A46F}" sibTransId="{951F512F-54E0-E54C-860B-8E70ED109088}"/>
    <dgm:cxn modelId="{CE715493-E11E-2548-B201-CC388BC462FE}" srcId="{C0D822E9-E6E6-9545-8F21-A9B6C1F78A58}" destId="{311B5093-5308-714E-99A0-9E26D41FFB74}" srcOrd="1" destOrd="0" parTransId="{C9721869-B43E-1946-AF72-0C8C588A021E}" sibTransId="{EF7B22CD-72C9-974A-AE9A-73298E05E16B}"/>
    <dgm:cxn modelId="{922B99D6-E133-524D-8C6F-D6E11C84A6D6}" srcId="{C10754C4-4636-A049-AAAF-8EC751BAFFA7}" destId="{A32B78FE-AB6A-484A-B95B-2CEE5E23D4CC}" srcOrd="2" destOrd="0" parTransId="{01D73E74-7315-3141-82D6-839B376F9B7F}" sibTransId="{1CA6B090-03C4-A644-821C-6C65DB662602}"/>
    <dgm:cxn modelId="{E5101C06-6B28-B142-A3D5-A5113E8161BF}" type="presOf" srcId="{C0D822E9-E6E6-9545-8F21-A9B6C1F78A58}" destId="{E0FA44F4-5E16-D846-BB8A-59C02442A1BD}" srcOrd="0" destOrd="0" presId="urn:microsoft.com/office/officeart/2005/8/layout/matrix1"/>
    <dgm:cxn modelId="{D6CA874E-0E39-8149-A1CA-93294E538DDF}" type="presParOf" srcId="{14590A5D-5661-3B4A-AB4B-D57135669F5B}" destId="{1A9F0734-B8D5-9A45-909B-4785BEFD7619}" srcOrd="0" destOrd="0" presId="urn:microsoft.com/office/officeart/2005/8/layout/matrix1"/>
    <dgm:cxn modelId="{8B6CF0A1-C978-9B47-8BC3-A94764838A34}" type="presParOf" srcId="{1A9F0734-B8D5-9A45-909B-4785BEFD7619}" destId="{E0FA44F4-5E16-D846-BB8A-59C02442A1BD}" srcOrd="0" destOrd="0" presId="urn:microsoft.com/office/officeart/2005/8/layout/matrix1"/>
    <dgm:cxn modelId="{4CD0EE66-EE77-D24E-8AE2-DA9585DBA31D}" type="presParOf" srcId="{1A9F0734-B8D5-9A45-909B-4785BEFD7619}" destId="{1FDD083D-2AEA-9D49-8F71-748EE927B2B6}" srcOrd="1" destOrd="0" presId="urn:microsoft.com/office/officeart/2005/8/layout/matrix1"/>
    <dgm:cxn modelId="{5943BE78-37E9-2D4C-B8B5-181A639C6A0A}" type="presParOf" srcId="{1A9F0734-B8D5-9A45-909B-4785BEFD7619}" destId="{95394863-7213-824B-AC1E-2190C1A8CE70}" srcOrd="2" destOrd="0" presId="urn:microsoft.com/office/officeart/2005/8/layout/matrix1"/>
    <dgm:cxn modelId="{997E3204-9E93-6D4F-99DE-71B1FD0F8E6B}" type="presParOf" srcId="{1A9F0734-B8D5-9A45-909B-4785BEFD7619}" destId="{E0EE0034-9C82-C740-B50F-AB7D1D725D34}" srcOrd="3" destOrd="0" presId="urn:microsoft.com/office/officeart/2005/8/layout/matrix1"/>
    <dgm:cxn modelId="{F74BC2AF-2536-1148-A423-19413E26E10E}" type="presParOf" srcId="{1A9F0734-B8D5-9A45-909B-4785BEFD7619}" destId="{C335B4F2-1E4E-9E42-BB0D-D4ADEA769D3F}" srcOrd="4" destOrd="0" presId="urn:microsoft.com/office/officeart/2005/8/layout/matrix1"/>
    <dgm:cxn modelId="{BBDF61CA-A99B-6745-862C-B6B5D08468D1}" type="presParOf" srcId="{1A9F0734-B8D5-9A45-909B-4785BEFD7619}" destId="{60AB5B85-EE4C-A54B-91ED-5D633B1F729C}" srcOrd="5" destOrd="0" presId="urn:microsoft.com/office/officeart/2005/8/layout/matrix1"/>
    <dgm:cxn modelId="{4089E92D-E8FA-8D41-B538-B5C52E622FAB}" type="presParOf" srcId="{1A9F0734-B8D5-9A45-909B-4785BEFD7619}" destId="{A711FB67-DE15-B04F-BDF9-EEDAA2C39201}" srcOrd="6" destOrd="0" presId="urn:microsoft.com/office/officeart/2005/8/layout/matrix1"/>
    <dgm:cxn modelId="{220E4EAF-1E8B-7849-A269-889CB6C33D67}" type="presParOf" srcId="{1A9F0734-B8D5-9A45-909B-4785BEFD7619}" destId="{5FC7D240-FD35-8044-9BB1-703CB54F6764}" srcOrd="7" destOrd="0" presId="urn:microsoft.com/office/officeart/2005/8/layout/matrix1"/>
    <dgm:cxn modelId="{E84FB9A4-7A73-2348-870E-15EBE7BF78AF}" type="presParOf" srcId="{14590A5D-5661-3B4A-AB4B-D57135669F5B}" destId="{BD409871-3745-294E-83E7-B00F2D7CE7D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4F1CE1-73AC-4E49-B231-89AB9DD10512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8E47C8-C909-4948-B5AC-358DFC156CD5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en-US" sz="2000" dirty="0" smtClean="0">
              <a:solidFill>
                <a:srgbClr val="000000"/>
              </a:solidFill>
              <a:latin typeface="Franklin Gothic Book"/>
              <a:cs typeface="Franklin Gothic Book"/>
            </a:rPr>
            <a:t>This model assumed physicians </a:t>
          </a:r>
        </a:p>
        <a:p>
          <a:pPr rtl="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en-US" sz="2000" dirty="0" smtClean="0">
              <a:solidFill>
                <a:srgbClr val="000000"/>
              </a:solidFill>
              <a:latin typeface="Franklin Gothic Book"/>
              <a:cs typeface="Franklin Gothic Book"/>
            </a:rPr>
            <a:t>reimbursed at 120% of Medicare.</a:t>
          </a:r>
          <a:endParaRPr lang="en-US" sz="2000" dirty="0">
            <a:solidFill>
              <a:srgbClr val="000000"/>
            </a:solidFill>
            <a:latin typeface="Franklin Gothic Book"/>
            <a:cs typeface="Franklin Gothic Book"/>
          </a:endParaRPr>
        </a:p>
      </dgm:t>
    </dgm:pt>
    <dgm:pt modelId="{806F9D5F-87A0-BD4F-91A2-5A6E509C0D69}" type="parTrans" cxnId="{9E1A1315-BAC3-4243-B74C-B8DEBD00DD6B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D8774827-92D1-2D4A-AE68-EADACBF738C6}" type="sibTrans" cxnId="{9E1A1315-BAC3-4243-B74C-B8DEBD00DD6B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44370D97-B4DF-C94E-B294-1D8A455A4F0C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en-US" sz="2000" dirty="0" smtClean="0">
              <a:solidFill>
                <a:srgbClr val="000000"/>
              </a:solidFill>
              <a:latin typeface="Franklin Gothic Book"/>
              <a:cs typeface="Franklin Gothic Book"/>
            </a:rPr>
            <a:t>Despite the model paying at commercial rates, </a:t>
          </a:r>
        </a:p>
        <a:p>
          <a:pPr rtl="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en-US" sz="2000" dirty="0" smtClean="0">
              <a:solidFill>
                <a:srgbClr val="000000"/>
              </a:solidFill>
              <a:latin typeface="Franklin Gothic Book"/>
              <a:cs typeface="Franklin Gothic Book"/>
            </a:rPr>
            <a:t>the net impact on the state budget remains favorable.</a:t>
          </a:r>
          <a:endParaRPr lang="en-US" sz="2000" dirty="0">
            <a:solidFill>
              <a:srgbClr val="000000"/>
            </a:solidFill>
            <a:latin typeface="Franklin Gothic Book"/>
            <a:cs typeface="Franklin Gothic Book"/>
          </a:endParaRPr>
        </a:p>
      </dgm:t>
    </dgm:pt>
    <dgm:pt modelId="{11854644-F9AE-564F-9BF9-367C976A2314}" type="parTrans" cxnId="{F4BEA68A-0B46-2242-A332-78AEA8AEC09A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B03A24B3-A4E6-AD47-AB0E-BE79F5ABE9B3}" type="sibTrans" cxnId="{F4BEA68A-0B46-2242-A332-78AEA8AEC09A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55851A27-DF3D-384A-8503-7385B192DA27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en-US" sz="2000" dirty="0" smtClean="0">
              <a:solidFill>
                <a:srgbClr val="000000"/>
              </a:solidFill>
              <a:latin typeface="Franklin Gothic Book"/>
              <a:cs typeface="Franklin Gothic Book"/>
            </a:rPr>
            <a:t>Missouri can afford </a:t>
          </a:r>
        </a:p>
        <a:p>
          <a:pPr rtl="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en-US" sz="2000" dirty="0" smtClean="0">
              <a:solidFill>
                <a:srgbClr val="000000"/>
              </a:solidFill>
              <a:latin typeface="Franklin Gothic Book"/>
              <a:cs typeface="Franklin Gothic Book"/>
            </a:rPr>
            <a:t>to build the Medicaid provider network.</a:t>
          </a:r>
          <a:endParaRPr lang="en-US" sz="2000" dirty="0">
            <a:solidFill>
              <a:srgbClr val="000000"/>
            </a:solidFill>
            <a:latin typeface="Franklin Gothic Book"/>
            <a:cs typeface="Franklin Gothic Book"/>
          </a:endParaRPr>
        </a:p>
      </dgm:t>
    </dgm:pt>
    <dgm:pt modelId="{D971C9BF-8768-B14A-8074-4F28B6907A15}" type="parTrans" cxnId="{D08B6670-9B49-8044-B3FB-2D35103DCD3E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043613E8-C6D3-4C4B-B458-A0ACF030DC99}" type="sibTrans" cxnId="{D08B6670-9B49-8044-B3FB-2D35103DCD3E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78329AE8-AE18-E84E-B263-84FE21A368FE}">
      <dgm:prSet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rtl="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en-US" sz="2000" dirty="0" smtClean="0">
              <a:solidFill>
                <a:srgbClr val="000000"/>
              </a:solidFill>
              <a:latin typeface="Franklin Gothic Book"/>
              <a:cs typeface="Franklin Gothic Book"/>
            </a:rPr>
            <a:t>The key to managing demand: </a:t>
          </a:r>
        </a:p>
        <a:p>
          <a:pPr rtl="0">
            <a:lnSpc>
              <a:spcPct val="90000"/>
            </a:lnSpc>
            <a:spcBef>
              <a:spcPts val="0"/>
            </a:spcBef>
            <a:spcAft>
              <a:spcPts val="0"/>
            </a:spcAft>
          </a:pPr>
          <a:r>
            <a:rPr lang="en-US" sz="2000" dirty="0" smtClean="0">
              <a:solidFill>
                <a:srgbClr val="000000"/>
              </a:solidFill>
              <a:latin typeface="Franklin Gothic Medium"/>
              <a:cs typeface="Franklin Gothic Medium"/>
            </a:rPr>
            <a:t>get people access to primary care.</a:t>
          </a:r>
          <a:endParaRPr lang="en-US" sz="2000" dirty="0">
            <a:solidFill>
              <a:srgbClr val="000000"/>
            </a:solidFill>
            <a:latin typeface="Franklin Gothic Medium"/>
            <a:cs typeface="Franklin Gothic Medium"/>
          </a:endParaRPr>
        </a:p>
      </dgm:t>
    </dgm:pt>
    <dgm:pt modelId="{06937FF1-501D-F84E-972C-1646EF9941D6}" type="parTrans" cxnId="{15EDCBD2-A8E9-524A-B16C-12DF20ED3B49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D548FB04-ACBF-4D49-AC1B-E5C7F8612F00}" type="sibTrans" cxnId="{15EDCBD2-A8E9-524A-B16C-12DF20ED3B49}">
      <dgm:prSet/>
      <dgm:spPr/>
      <dgm:t>
        <a:bodyPr/>
        <a:lstStyle/>
        <a:p>
          <a:pPr>
            <a:lnSpc>
              <a:spcPct val="9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BFB95564-5D9D-DC47-907A-C85BDF94034B}" type="pres">
      <dgm:prSet presAssocID="{584F1CE1-73AC-4E49-B231-89AB9DD105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583640-59C5-1D40-AB45-D4D5E81FC62C}" type="pres">
      <dgm:prSet presAssocID="{78329AE8-AE18-E84E-B263-84FE21A368FE}" presName="boxAndChildren" presStyleCnt="0"/>
      <dgm:spPr/>
    </dgm:pt>
    <dgm:pt modelId="{51614407-F751-8249-B232-52F7D6E05F0D}" type="pres">
      <dgm:prSet presAssocID="{78329AE8-AE18-E84E-B263-84FE21A368FE}" presName="parentTextBox" presStyleLbl="node1" presStyleIdx="0" presStyleCnt="4"/>
      <dgm:spPr/>
      <dgm:t>
        <a:bodyPr/>
        <a:lstStyle/>
        <a:p>
          <a:endParaRPr lang="en-US"/>
        </a:p>
      </dgm:t>
    </dgm:pt>
    <dgm:pt modelId="{8E9EFB6C-FE4C-1845-B384-F2EAA44AA30A}" type="pres">
      <dgm:prSet presAssocID="{043613E8-C6D3-4C4B-B458-A0ACF030DC99}" presName="sp" presStyleCnt="0"/>
      <dgm:spPr/>
    </dgm:pt>
    <dgm:pt modelId="{9198344F-C32F-D64C-8C5A-CE0E173A8C35}" type="pres">
      <dgm:prSet presAssocID="{55851A27-DF3D-384A-8503-7385B192DA27}" presName="arrowAndChildren" presStyleCnt="0"/>
      <dgm:spPr/>
    </dgm:pt>
    <dgm:pt modelId="{F973E6D8-3FE0-FE44-9179-6403BD305A20}" type="pres">
      <dgm:prSet presAssocID="{55851A27-DF3D-384A-8503-7385B192DA27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A15D9B25-0198-7E4A-B643-393864B101BD}" type="pres">
      <dgm:prSet presAssocID="{B03A24B3-A4E6-AD47-AB0E-BE79F5ABE9B3}" presName="sp" presStyleCnt="0"/>
      <dgm:spPr/>
    </dgm:pt>
    <dgm:pt modelId="{27FE83FC-6B76-8443-925A-D93B962007AC}" type="pres">
      <dgm:prSet presAssocID="{44370D97-B4DF-C94E-B294-1D8A455A4F0C}" presName="arrowAndChildren" presStyleCnt="0"/>
      <dgm:spPr/>
    </dgm:pt>
    <dgm:pt modelId="{204470A4-E2F4-1C41-8D7A-650CB81AFC20}" type="pres">
      <dgm:prSet presAssocID="{44370D97-B4DF-C94E-B294-1D8A455A4F0C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38B39878-5709-434E-9F3D-F5BFE2926AD6}" type="pres">
      <dgm:prSet presAssocID="{D8774827-92D1-2D4A-AE68-EADACBF738C6}" presName="sp" presStyleCnt="0"/>
      <dgm:spPr/>
    </dgm:pt>
    <dgm:pt modelId="{C7BCA78E-ECC0-3A4A-9FC9-ADDD92C17A47}" type="pres">
      <dgm:prSet presAssocID="{048E47C8-C909-4948-B5AC-358DFC156CD5}" presName="arrowAndChildren" presStyleCnt="0"/>
      <dgm:spPr/>
    </dgm:pt>
    <dgm:pt modelId="{EE1FB657-7CB2-4941-A3B1-4124E44DD2E9}" type="pres">
      <dgm:prSet presAssocID="{048E47C8-C909-4948-B5AC-358DFC156CD5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D08B6670-9B49-8044-B3FB-2D35103DCD3E}" srcId="{584F1CE1-73AC-4E49-B231-89AB9DD10512}" destId="{55851A27-DF3D-384A-8503-7385B192DA27}" srcOrd="2" destOrd="0" parTransId="{D971C9BF-8768-B14A-8074-4F28B6907A15}" sibTransId="{043613E8-C6D3-4C4B-B458-A0ACF030DC99}"/>
    <dgm:cxn modelId="{0C7E5C7D-ABC5-AB41-B861-16E7B49F06DF}" type="presOf" srcId="{584F1CE1-73AC-4E49-B231-89AB9DD10512}" destId="{BFB95564-5D9D-DC47-907A-C85BDF94034B}" srcOrd="0" destOrd="0" presId="urn:microsoft.com/office/officeart/2005/8/layout/process4"/>
    <dgm:cxn modelId="{5CE161D3-2670-DB48-96F5-B5C9C366D1F8}" type="presOf" srcId="{78329AE8-AE18-E84E-B263-84FE21A368FE}" destId="{51614407-F751-8249-B232-52F7D6E05F0D}" srcOrd="0" destOrd="0" presId="urn:microsoft.com/office/officeart/2005/8/layout/process4"/>
    <dgm:cxn modelId="{18C54576-38FF-DB42-BDC4-B387E2548793}" type="presOf" srcId="{44370D97-B4DF-C94E-B294-1D8A455A4F0C}" destId="{204470A4-E2F4-1C41-8D7A-650CB81AFC20}" srcOrd="0" destOrd="0" presId="urn:microsoft.com/office/officeart/2005/8/layout/process4"/>
    <dgm:cxn modelId="{15EDCBD2-A8E9-524A-B16C-12DF20ED3B49}" srcId="{584F1CE1-73AC-4E49-B231-89AB9DD10512}" destId="{78329AE8-AE18-E84E-B263-84FE21A368FE}" srcOrd="3" destOrd="0" parTransId="{06937FF1-501D-F84E-972C-1646EF9941D6}" sibTransId="{D548FB04-ACBF-4D49-AC1B-E5C7F8612F00}"/>
    <dgm:cxn modelId="{F91E30BB-91A0-4346-82F8-0428C91312D6}" type="presOf" srcId="{55851A27-DF3D-384A-8503-7385B192DA27}" destId="{F973E6D8-3FE0-FE44-9179-6403BD305A20}" srcOrd="0" destOrd="0" presId="urn:microsoft.com/office/officeart/2005/8/layout/process4"/>
    <dgm:cxn modelId="{9E1A1315-BAC3-4243-B74C-B8DEBD00DD6B}" srcId="{584F1CE1-73AC-4E49-B231-89AB9DD10512}" destId="{048E47C8-C909-4948-B5AC-358DFC156CD5}" srcOrd="0" destOrd="0" parTransId="{806F9D5F-87A0-BD4F-91A2-5A6E509C0D69}" sibTransId="{D8774827-92D1-2D4A-AE68-EADACBF738C6}"/>
    <dgm:cxn modelId="{1BC90C1A-893E-464E-A29D-710D84020DEC}" type="presOf" srcId="{048E47C8-C909-4948-B5AC-358DFC156CD5}" destId="{EE1FB657-7CB2-4941-A3B1-4124E44DD2E9}" srcOrd="0" destOrd="0" presId="urn:microsoft.com/office/officeart/2005/8/layout/process4"/>
    <dgm:cxn modelId="{F4BEA68A-0B46-2242-A332-78AEA8AEC09A}" srcId="{584F1CE1-73AC-4E49-B231-89AB9DD10512}" destId="{44370D97-B4DF-C94E-B294-1D8A455A4F0C}" srcOrd="1" destOrd="0" parTransId="{11854644-F9AE-564F-9BF9-367C976A2314}" sibTransId="{B03A24B3-A4E6-AD47-AB0E-BE79F5ABE9B3}"/>
    <dgm:cxn modelId="{6EAACFC7-82E3-9A49-957B-86C2056492C2}" type="presParOf" srcId="{BFB95564-5D9D-DC47-907A-C85BDF94034B}" destId="{09583640-59C5-1D40-AB45-D4D5E81FC62C}" srcOrd="0" destOrd="0" presId="urn:microsoft.com/office/officeart/2005/8/layout/process4"/>
    <dgm:cxn modelId="{70DDE89A-C2FC-DA4A-8BFD-659AA4E05B8F}" type="presParOf" srcId="{09583640-59C5-1D40-AB45-D4D5E81FC62C}" destId="{51614407-F751-8249-B232-52F7D6E05F0D}" srcOrd="0" destOrd="0" presId="urn:microsoft.com/office/officeart/2005/8/layout/process4"/>
    <dgm:cxn modelId="{41BB0D93-ACF1-C540-96AA-CA0668306397}" type="presParOf" srcId="{BFB95564-5D9D-DC47-907A-C85BDF94034B}" destId="{8E9EFB6C-FE4C-1845-B384-F2EAA44AA30A}" srcOrd="1" destOrd="0" presId="urn:microsoft.com/office/officeart/2005/8/layout/process4"/>
    <dgm:cxn modelId="{47AEBF90-1F06-FF4F-9A2B-A1F7EE9D24D2}" type="presParOf" srcId="{BFB95564-5D9D-DC47-907A-C85BDF94034B}" destId="{9198344F-C32F-D64C-8C5A-CE0E173A8C35}" srcOrd="2" destOrd="0" presId="urn:microsoft.com/office/officeart/2005/8/layout/process4"/>
    <dgm:cxn modelId="{58739205-FD66-464F-A117-8C6313759E86}" type="presParOf" srcId="{9198344F-C32F-D64C-8C5A-CE0E173A8C35}" destId="{F973E6D8-3FE0-FE44-9179-6403BD305A20}" srcOrd="0" destOrd="0" presId="urn:microsoft.com/office/officeart/2005/8/layout/process4"/>
    <dgm:cxn modelId="{AE96BF0D-C6DA-4343-8CFA-2AEBC13ADDF4}" type="presParOf" srcId="{BFB95564-5D9D-DC47-907A-C85BDF94034B}" destId="{A15D9B25-0198-7E4A-B643-393864B101BD}" srcOrd="3" destOrd="0" presId="urn:microsoft.com/office/officeart/2005/8/layout/process4"/>
    <dgm:cxn modelId="{59EC9395-0940-0745-9FBD-9326A1A98F12}" type="presParOf" srcId="{BFB95564-5D9D-DC47-907A-C85BDF94034B}" destId="{27FE83FC-6B76-8443-925A-D93B962007AC}" srcOrd="4" destOrd="0" presId="urn:microsoft.com/office/officeart/2005/8/layout/process4"/>
    <dgm:cxn modelId="{C17917E8-C860-8445-9BC0-60BC83C0D96A}" type="presParOf" srcId="{27FE83FC-6B76-8443-925A-D93B962007AC}" destId="{204470A4-E2F4-1C41-8D7A-650CB81AFC20}" srcOrd="0" destOrd="0" presId="urn:microsoft.com/office/officeart/2005/8/layout/process4"/>
    <dgm:cxn modelId="{A4D6A6DD-693A-F140-8BBC-CF62680BE507}" type="presParOf" srcId="{BFB95564-5D9D-DC47-907A-C85BDF94034B}" destId="{38B39878-5709-434E-9F3D-F5BFE2926AD6}" srcOrd="5" destOrd="0" presId="urn:microsoft.com/office/officeart/2005/8/layout/process4"/>
    <dgm:cxn modelId="{1411F0BC-6A0C-964C-A769-1891FA74C422}" type="presParOf" srcId="{BFB95564-5D9D-DC47-907A-C85BDF94034B}" destId="{C7BCA78E-ECC0-3A4A-9FC9-ADDD92C17A47}" srcOrd="6" destOrd="0" presId="urn:microsoft.com/office/officeart/2005/8/layout/process4"/>
    <dgm:cxn modelId="{F8EDAF3E-0543-5F4D-A4C8-C79ADEBF12EA}" type="presParOf" srcId="{C7BCA78E-ECC0-3A4A-9FC9-ADDD92C17A47}" destId="{EE1FB657-7CB2-4941-A3B1-4124E44DD2E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DDE49-8D98-6444-A413-889E9AD2F4B3}">
      <dsp:nvSpPr>
        <dsp:cNvPr id="0" name=""/>
        <dsp:cNvSpPr/>
      </dsp:nvSpPr>
      <dsp:spPr>
        <a:xfrm>
          <a:off x="451996" y="0"/>
          <a:ext cx="5111103" cy="5111103"/>
        </a:xfrm>
        <a:prstGeom prst="diamond">
          <a:avLst/>
        </a:prstGeom>
        <a:solidFill>
          <a:srgbClr val="D9D9D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B6289B-161F-E142-8533-F6FC0832F728}">
      <dsp:nvSpPr>
        <dsp:cNvPr id="0" name=""/>
        <dsp:cNvSpPr/>
      </dsp:nvSpPr>
      <dsp:spPr>
        <a:xfrm>
          <a:off x="937551" y="485554"/>
          <a:ext cx="1993330" cy="1993330"/>
        </a:xfrm>
        <a:prstGeom prst="roundRect">
          <a:avLst/>
        </a:prstGeom>
        <a:solidFill>
          <a:srgbClr val="FFFFFF"/>
        </a:soli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rgbClr val="000000"/>
              </a:solidFill>
              <a:latin typeface="Franklin Gothic Book"/>
              <a:cs typeface="Franklin Gothic Book"/>
            </a:rPr>
            <a:t>Preventive Medicine</a:t>
          </a:r>
          <a:endParaRPr lang="en-US" sz="2200" kern="1200">
            <a:solidFill>
              <a:srgbClr val="000000"/>
            </a:solidFill>
            <a:latin typeface="Franklin Gothic Book"/>
            <a:cs typeface="Franklin Gothic Book"/>
          </a:endParaRPr>
        </a:p>
      </dsp:txBody>
      <dsp:txXfrm>
        <a:off x="1034857" y="582860"/>
        <a:ext cx="1798718" cy="1798718"/>
      </dsp:txXfrm>
    </dsp:sp>
    <dsp:sp modelId="{588064A3-FFDC-5347-8814-EE7C8610BE51}">
      <dsp:nvSpPr>
        <dsp:cNvPr id="0" name=""/>
        <dsp:cNvSpPr/>
      </dsp:nvSpPr>
      <dsp:spPr>
        <a:xfrm>
          <a:off x="3084214" y="485554"/>
          <a:ext cx="1993330" cy="1993330"/>
        </a:xfrm>
        <a:prstGeom prst="roundRect">
          <a:avLst/>
        </a:prstGeom>
        <a:solidFill>
          <a:srgbClr val="FFFFFF"/>
        </a:soli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rgbClr val="000000"/>
              </a:solidFill>
              <a:latin typeface="Franklin Gothic Book"/>
              <a:cs typeface="Franklin Gothic Book"/>
            </a:rPr>
            <a:t>Case/Disease Management</a:t>
          </a:r>
          <a:endParaRPr lang="en-US" sz="2200" kern="1200">
            <a:solidFill>
              <a:srgbClr val="000000"/>
            </a:solidFill>
            <a:latin typeface="Franklin Gothic Book"/>
            <a:cs typeface="Franklin Gothic Book"/>
          </a:endParaRPr>
        </a:p>
      </dsp:txBody>
      <dsp:txXfrm>
        <a:off x="3181520" y="582860"/>
        <a:ext cx="1798718" cy="1798718"/>
      </dsp:txXfrm>
    </dsp:sp>
    <dsp:sp modelId="{3A793FA4-9CF4-9B45-8366-9402241D3315}">
      <dsp:nvSpPr>
        <dsp:cNvPr id="0" name=""/>
        <dsp:cNvSpPr/>
      </dsp:nvSpPr>
      <dsp:spPr>
        <a:xfrm>
          <a:off x="937551" y="2632218"/>
          <a:ext cx="1993330" cy="1993330"/>
        </a:xfrm>
        <a:prstGeom prst="roundRect">
          <a:avLst/>
        </a:prstGeom>
        <a:solidFill>
          <a:srgbClr val="FFFFFF"/>
        </a:soli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rgbClr val="000000"/>
              </a:solidFill>
              <a:latin typeface="Franklin Gothic Book"/>
              <a:cs typeface="Franklin Gothic Book"/>
            </a:rPr>
            <a:t>Pay for Performance</a:t>
          </a:r>
          <a:endParaRPr lang="en-US" sz="2200" kern="1200">
            <a:solidFill>
              <a:srgbClr val="000000"/>
            </a:solidFill>
            <a:latin typeface="Franklin Gothic Book"/>
            <a:cs typeface="Franklin Gothic Book"/>
          </a:endParaRPr>
        </a:p>
      </dsp:txBody>
      <dsp:txXfrm>
        <a:off x="1034857" y="2729524"/>
        <a:ext cx="1798718" cy="1798718"/>
      </dsp:txXfrm>
    </dsp:sp>
    <dsp:sp modelId="{9002F3E2-69C9-F441-98D6-5201761DDB9C}">
      <dsp:nvSpPr>
        <dsp:cNvPr id="0" name=""/>
        <dsp:cNvSpPr/>
      </dsp:nvSpPr>
      <dsp:spPr>
        <a:xfrm>
          <a:off x="3084214" y="2632218"/>
          <a:ext cx="1993330" cy="1993330"/>
        </a:xfrm>
        <a:prstGeom prst="roundRect">
          <a:avLst/>
        </a:prstGeom>
        <a:solidFill>
          <a:srgbClr val="FFFFFF"/>
        </a:soli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rgbClr val="000000"/>
              </a:solidFill>
              <a:latin typeface="Franklin Gothic Book"/>
              <a:cs typeface="Franklin Gothic Book"/>
            </a:rPr>
            <a:t>Electronic Medical Records</a:t>
          </a:r>
          <a:endParaRPr lang="en-US" sz="2200" kern="1200">
            <a:solidFill>
              <a:srgbClr val="000000"/>
            </a:solidFill>
            <a:latin typeface="Franklin Gothic Book"/>
            <a:cs typeface="Franklin Gothic Book"/>
          </a:endParaRPr>
        </a:p>
      </dsp:txBody>
      <dsp:txXfrm>
        <a:off x="3181520" y="2729524"/>
        <a:ext cx="1798718" cy="1798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A44F4-5E16-D846-BB8A-59C02442A1BD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Franklin Gothic Medium"/>
              <a:cs typeface="Franklin Gothic Medium"/>
            </a:rPr>
            <a:t>Quality of Care</a:t>
          </a:r>
          <a:endParaRPr lang="en-US" sz="2000" kern="1200" dirty="0">
            <a:solidFill>
              <a:schemeClr val="tx1"/>
            </a:solidFill>
            <a:latin typeface="Franklin Gothic Medium"/>
            <a:cs typeface="Franklin Gothic Medium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Prevention screenings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Prenatal and infant care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Mental health follow-up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Chronic condition-specific measures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Patient reported experience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</dsp:txBody>
      <dsp:txXfrm rot="5400000">
        <a:off x="-1" y="1"/>
        <a:ext cx="4114800" cy="1697236"/>
      </dsp:txXfrm>
    </dsp:sp>
    <dsp:sp modelId="{95394863-7213-824B-AC1E-2190C1A8CE70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Franklin Gothic Medium"/>
              <a:cs typeface="Franklin Gothic Medium"/>
            </a:rPr>
            <a:t>Access to Care</a:t>
          </a:r>
          <a:endParaRPr lang="en-US" sz="2000" kern="1200" dirty="0">
            <a:solidFill>
              <a:schemeClr val="tx1"/>
            </a:solidFill>
            <a:latin typeface="Franklin Gothic Medium"/>
            <a:cs typeface="Franklin Gothic Medium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Primary, specialty, and mental health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Geographic access (validate claims)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Waiting times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Easy access to transportation support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Expedited reviews of care denials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</dsp:txBody>
      <dsp:txXfrm>
        <a:off x="4114800" y="0"/>
        <a:ext cx="4114800" cy="1697236"/>
      </dsp:txXfrm>
    </dsp:sp>
    <dsp:sp modelId="{C335B4F2-1E4E-9E42-BB0D-D4ADEA769D3F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Franklin Gothic Medium"/>
              <a:cs typeface="Franklin Gothic Medium"/>
            </a:rPr>
            <a:t>Utilization</a:t>
          </a:r>
          <a:endParaRPr lang="en-US" sz="2000" kern="1200" dirty="0">
            <a:solidFill>
              <a:schemeClr val="tx1"/>
            </a:solidFill>
            <a:latin typeface="Franklin Gothic Medium"/>
            <a:cs typeface="Franklin Gothic Medium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Avoidable hospitalizations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Non-emergent ER visits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30-day all-cause readmissions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Rates of reversals of denials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</dsp:txBody>
      <dsp:txXfrm rot="10800000">
        <a:off x="0" y="2828726"/>
        <a:ext cx="4114800" cy="1697236"/>
      </dsp:txXfrm>
    </dsp:sp>
    <dsp:sp modelId="{A711FB67-DE15-B04F-BDF9-EEDAA2C39201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Franklin Gothic Medium"/>
              <a:cs typeface="Franklin Gothic Medium"/>
            </a:rPr>
            <a:t>Affordability</a:t>
          </a:r>
          <a:endParaRPr lang="en-US" sz="2000" kern="1200" dirty="0">
            <a:solidFill>
              <a:schemeClr val="tx1"/>
            </a:solidFill>
            <a:latin typeface="Franklin Gothic Medium"/>
            <a:cs typeface="Franklin Gothic Medium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PMPM total costs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National benchmarks and trends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Franklin Gothic Book"/>
              <a:cs typeface="Franklin Gothic Book"/>
            </a:rPr>
            <a:t>Prompt payment clean claims</a:t>
          </a:r>
          <a:endParaRPr lang="en-US" sz="1600" kern="1200" dirty="0">
            <a:solidFill>
              <a:schemeClr val="tx1"/>
            </a:solidFill>
            <a:latin typeface="Franklin Gothic Book"/>
            <a:cs typeface="Franklin Gothic Book"/>
          </a:endParaRPr>
        </a:p>
      </dsp:txBody>
      <dsp:txXfrm rot="-5400000">
        <a:off x="4114799" y="2828726"/>
        <a:ext cx="4114800" cy="1697236"/>
      </dsp:txXfrm>
    </dsp:sp>
    <dsp:sp modelId="{BD409871-3745-294E-83E7-B00F2D7CE7D4}">
      <dsp:nvSpPr>
        <dsp:cNvPr id="0" name=""/>
        <dsp:cNvSpPr/>
      </dsp:nvSpPr>
      <dsp:spPr>
        <a:xfrm>
          <a:off x="2026362" y="1974615"/>
          <a:ext cx="4176875" cy="576732"/>
        </a:xfrm>
        <a:prstGeom prst="roundRect">
          <a:avLst/>
        </a:prstGeom>
        <a:solidFill>
          <a:srgbClr val="FFFFFF"/>
        </a:solidFill>
        <a:ln>
          <a:solidFill>
            <a:srgbClr val="0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Franklin Gothic Medium"/>
              <a:cs typeface="Franklin Gothic Medium"/>
            </a:rPr>
            <a:t>Validate independently</a:t>
          </a:r>
          <a:endParaRPr lang="en-US" sz="2300" kern="1200" dirty="0">
            <a:latin typeface="Franklin Gothic Medium"/>
            <a:cs typeface="Franklin Gothic Medium"/>
          </a:endParaRPr>
        </a:p>
      </dsp:txBody>
      <dsp:txXfrm>
        <a:off x="2054516" y="2002769"/>
        <a:ext cx="4120567" cy="5204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14407-F751-8249-B232-52F7D6E05F0D}">
      <dsp:nvSpPr>
        <dsp:cNvPr id="0" name=""/>
        <dsp:cNvSpPr/>
      </dsp:nvSpPr>
      <dsp:spPr>
        <a:xfrm>
          <a:off x="0" y="3063642"/>
          <a:ext cx="6361289" cy="670250"/>
        </a:xfrm>
        <a:prstGeom prst="rect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>
              <a:solidFill>
                <a:srgbClr val="000000"/>
              </a:solidFill>
              <a:latin typeface="Franklin Gothic Book"/>
              <a:cs typeface="Franklin Gothic Book"/>
            </a:rPr>
            <a:t>The key to managing demand: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>
              <a:solidFill>
                <a:srgbClr val="000000"/>
              </a:solidFill>
              <a:latin typeface="Franklin Gothic Medium"/>
              <a:cs typeface="Franklin Gothic Medium"/>
            </a:rPr>
            <a:t>get people access to primary care.</a:t>
          </a:r>
          <a:endParaRPr lang="en-US" sz="2000" kern="1200" dirty="0">
            <a:solidFill>
              <a:srgbClr val="000000"/>
            </a:solidFill>
            <a:latin typeface="Franklin Gothic Medium"/>
            <a:cs typeface="Franklin Gothic Medium"/>
          </a:endParaRPr>
        </a:p>
      </dsp:txBody>
      <dsp:txXfrm>
        <a:off x="0" y="3063642"/>
        <a:ext cx="6361289" cy="670250"/>
      </dsp:txXfrm>
    </dsp:sp>
    <dsp:sp modelId="{F973E6D8-3FE0-FE44-9179-6403BD305A20}">
      <dsp:nvSpPr>
        <dsp:cNvPr id="0" name=""/>
        <dsp:cNvSpPr/>
      </dsp:nvSpPr>
      <dsp:spPr>
        <a:xfrm rot="10800000">
          <a:off x="0" y="2042851"/>
          <a:ext cx="6361289" cy="1030844"/>
        </a:xfrm>
        <a:prstGeom prst="upArrowCallout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>
              <a:solidFill>
                <a:srgbClr val="000000"/>
              </a:solidFill>
              <a:latin typeface="Franklin Gothic Book"/>
              <a:cs typeface="Franklin Gothic Book"/>
            </a:rPr>
            <a:t>Missouri can afford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>
              <a:solidFill>
                <a:srgbClr val="000000"/>
              </a:solidFill>
              <a:latin typeface="Franklin Gothic Book"/>
              <a:cs typeface="Franklin Gothic Book"/>
            </a:rPr>
            <a:t>to build the Medicaid provider network.</a:t>
          </a:r>
          <a:endParaRPr lang="en-US" sz="2000" kern="1200" dirty="0">
            <a:solidFill>
              <a:srgbClr val="000000"/>
            </a:solidFill>
            <a:latin typeface="Franklin Gothic Book"/>
            <a:cs typeface="Franklin Gothic Book"/>
          </a:endParaRPr>
        </a:p>
      </dsp:txBody>
      <dsp:txXfrm rot="10800000">
        <a:off x="0" y="2042851"/>
        <a:ext cx="6361289" cy="669812"/>
      </dsp:txXfrm>
    </dsp:sp>
    <dsp:sp modelId="{204470A4-E2F4-1C41-8D7A-650CB81AFC20}">
      <dsp:nvSpPr>
        <dsp:cNvPr id="0" name=""/>
        <dsp:cNvSpPr/>
      </dsp:nvSpPr>
      <dsp:spPr>
        <a:xfrm rot="10800000">
          <a:off x="0" y="1022060"/>
          <a:ext cx="6361289" cy="1030844"/>
        </a:xfrm>
        <a:prstGeom prst="upArrowCallout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>
              <a:solidFill>
                <a:srgbClr val="000000"/>
              </a:solidFill>
              <a:latin typeface="Franklin Gothic Book"/>
              <a:cs typeface="Franklin Gothic Book"/>
            </a:rPr>
            <a:t>Despite the model paying at commercial rates,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>
              <a:solidFill>
                <a:srgbClr val="000000"/>
              </a:solidFill>
              <a:latin typeface="Franklin Gothic Book"/>
              <a:cs typeface="Franklin Gothic Book"/>
            </a:rPr>
            <a:t>the net impact on the state budget remains favorable.</a:t>
          </a:r>
          <a:endParaRPr lang="en-US" sz="2000" kern="1200" dirty="0">
            <a:solidFill>
              <a:srgbClr val="000000"/>
            </a:solidFill>
            <a:latin typeface="Franklin Gothic Book"/>
            <a:cs typeface="Franklin Gothic Book"/>
          </a:endParaRPr>
        </a:p>
      </dsp:txBody>
      <dsp:txXfrm rot="10800000">
        <a:off x="0" y="1022060"/>
        <a:ext cx="6361289" cy="669812"/>
      </dsp:txXfrm>
    </dsp:sp>
    <dsp:sp modelId="{EE1FB657-7CB2-4941-A3B1-4124E44DD2E9}">
      <dsp:nvSpPr>
        <dsp:cNvPr id="0" name=""/>
        <dsp:cNvSpPr/>
      </dsp:nvSpPr>
      <dsp:spPr>
        <a:xfrm rot="10800000">
          <a:off x="0" y="1269"/>
          <a:ext cx="6361289" cy="1030844"/>
        </a:xfrm>
        <a:prstGeom prst="upArrowCallout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>
              <a:solidFill>
                <a:srgbClr val="000000"/>
              </a:solidFill>
              <a:latin typeface="Franklin Gothic Book"/>
              <a:cs typeface="Franklin Gothic Book"/>
            </a:rPr>
            <a:t>This model assumed physicians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>
              <a:solidFill>
                <a:srgbClr val="000000"/>
              </a:solidFill>
              <a:latin typeface="Franklin Gothic Book"/>
              <a:cs typeface="Franklin Gothic Book"/>
            </a:rPr>
            <a:t>reimbursed at 120% of Medicare.</a:t>
          </a:r>
          <a:endParaRPr lang="en-US" sz="2000" kern="1200" dirty="0">
            <a:solidFill>
              <a:srgbClr val="000000"/>
            </a:solidFill>
            <a:latin typeface="Franklin Gothic Book"/>
            <a:cs typeface="Franklin Gothic Book"/>
          </a:endParaRPr>
        </a:p>
      </dsp:txBody>
      <dsp:txXfrm rot="10800000">
        <a:off x="0" y="1269"/>
        <a:ext cx="6361289" cy="669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8D431-8627-C64F-9CEB-2E069D3E6300}" type="datetime1">
              <a:rPr lang="en-US" smtClean="0"/>
              <a:pPr/>
              <a:t>10/2/13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8DCB1-57F8-2342-AFA8-08CB37BDE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226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580C7-B147-FB4E-BAFB-6E1A24FFB6AA}" type="datetime1">
              <a:rPr lang="en-US" smtClean="0"/>
              <a:pPr/>
              <a:t>10/2/13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4268-3335-8C4F-B9BF-99EDD003AF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521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4268-3335-8C4F-B9BF-99EDD003AF9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63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3FF152-4B30-F644-B795-9B36E424C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0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3FF152-4B30-F644-B795-9B36E424C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0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3FF152-4B30-F644-B795-9B36E424C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2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3FF152-4B30-F644-B795-9B36E424C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1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3FF152-4B30-F644-B795-9B36E424C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1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3FF152-4B30-F644-B795-9B36E424C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3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3FF152-4B30-F644-B795-9B36E424C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0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3FF152-4B30-F644-B795-9B36E424C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4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3FF152-4B30-F644-B795-9B36E424C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7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3FF152-4B30-F644-B795-9B36E424C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1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3FF152-4B30-F644-B795-9B36E424C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1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9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Franklin Gothic Medium"/>
          <a:ea typeface="+mj-ea"/>
          <a:cs typeface="Franklin Gothic Medium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Franklin Gothic Book"/>
          <a:ea typeface="+mn-ea"/>
          <a:cs typeface="Franklin Gothic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Franklin Gothic Book"/>
          <a:ea typeface="+mn-ea"/>
          <a:cs typeface="Franklin Gothic Boo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Franklin Gothic Book"/>
          <a:ea typeface="+mn-ea"/>
          <a:cs typeface="Franklin Gothic Boo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Franklin Gothic Book"/>
          <a:ea typeface="+mn-ea"/>
          <a:cs typeface="Franklin Gothic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45452"/>
            <a:ext cx="7772400" cy="1470025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Franklin Gothic Medium"/>
                <a:cs typeface="Franklin Gothic Medium"/>
              </a:rPr>
              <a:t>Managing Demand in Medicaid</a:t>
            </a:r>
            <a:br>
              <a:rPr lang="en-US" dirty="0" smtClean="0">
                <a:latin typeface="Franklin Gothic Medium"/>
                <a:cs typeface="Franklin Gothic Medium"/>
              </a:rPr>
            </a:br>
            <a:r>
              <a:rPr lang="en-US" dirty="0" smtClean="0"/>
              <a:t>What’s Claimed?</a:t>
            </a:r>
            <a:br>
              <a:rPr lang="en-US" dirty="0" smtClean="0"/>
            </a:br>
            <a:r>
              <a:rPr lang="en-US" dirty="0" smtClean="0"/>
              <a:t>What Works?</a:t>
            </a:r>
            <a:br>
              <a:rPr lang="en-US" dirty="0" smtClean="0"/>
            </a:br>
            <a:r>
              <a:rPr lang="en-US" dirty="0" smtClean="0"/>
              <a:t>What Doesn’t</a:t>
            </a:r>
            <a:endParaRPr lang="en-US" sz="2200" dirty="0">
              <a:latin typeface="Franklin Gothic Book"/>
              <a:cs typeface="Franklin Gothic Boo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308251"/>
            <a:ext cx="6400800" cy="1549749"/>
          </a:xfrm>
        </p:spPr>
        <p:txBody>
          <a:bodyPr anchor="b">
            <a:normAutofit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en-US" sz="1600" dirty="0" smtClean="0"/>
              <a:t>Ed Weisbart, MD, CPE, FAAFP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en-US" sz="1600" dirty="0" smtClean="0"/>
              <a:t>edweisbart@gmail.com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en-US" sz="1600" dirty="0" smtClean="0"/>
              <a:t>Cell 314-265-3412</a:t>
            </a:r>
            <a:endParaRPr lang="en-US" sz="16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595" y="4145"/>
            <a:ext cx="6415405" cy="7569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286000" y="462144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Franklin Gothic Book"/>
                <a:ea typeface="+mj-ea"/>
                <a:cs typeface="Franklin Gothic Book"/>
              </a:rPr>
              <a:t>Presentation to MO Senate Committee</a:t>
            </a:r>
            <a:br>
              <a:rPr lang="en-US" sz="2000" dirty="0">
                <a:solidFill>
                  <a:prstClr val="black"/>
                </a:solidFill>
                <a:latin typeface="Franklin Gothic Book"/>
                <a:ea typeface="+mj-ea"/>
                <a:cs typeface="Franklin Gothic Book"/>
              </a:rPr>
            </a:br>
            <a:r>
              <a:rPr lang="en-US" sz="2000" dirty="0">
                <a:solidFill>
                  <a:prstClr val="black"/>
                </a:solidFill>
                <a:latin typeface="Franklin Gothic Book"/>
                <a:ea typeface="+mj-ea"/>
                <a:cs typeface="Franklin Gothic Book"/>
              </a:rPr>
              <a:t>October 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281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Frugal Fiduciaries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94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Emulate the best practices of large businesses</a:t>
            </a:r>
            <a:endParaRPr lang="en-US" sz="2000" dirty="0" smtClean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Many large businesses chose to manage their own risk with Administrative Services support for claims processing etc.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Evaluate parity funding of an internal program vs. MCO</a:t>
            </a:r>
            <a:endParaRPr lang="en-US" sz="20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Be </a:t>
            </a:r>
            <a:r>
              <a:rPr lang="en-US" sz="2400" dirty="0"/>
              <a:t>thoughtful about comparisons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Use national benchmarks and trends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Beware “Regression to the Mean”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An expensive surgery or heart attack this year does not predict high cost next year.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Correct for Regression to the Mean by using total population impact or consistent year-to-year methodologies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/>
              <a:t>Do not blindly rely upon a vendor’s measures of their own value</a:t>
            </a:r>
            <a:r>
              <a:rPr lang="en-US" sz="1800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152-4B30-F644-B795-9B36E424CDB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10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Managed Care Organizations Reduce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630"/>
            <a:ext cx="8229600" cy="492948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Reduce unit costs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Find the providers willing to accept rock-bottom prices.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Convince yourself that they’re the “more efficient” providers, not just the </a:t>
            </a:r>
            <a:r>
              <a:rPr lang="en-US" sz="2400" i="1" dirty="0" smtClean="0"/>
              <a:t>least popular </a:t>
            </a:r>
            <a:r>
              <a:rPr lang="en-US" sz="2400" dirty="0" smtClean="0"/>
              <a:t>ones.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Key driver for narrow networks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Delay and deny high-cost items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Significant earnings potential from managing cash flow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Anticipate 20% annual turnover in membership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Clinical programs must pay off within two years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No business case for long-term lifestyle campaigns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Increase utilization by the healthiest subgroup to retain their membership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152-4B30-F644-B795-9B36E424CDB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32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7189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Managed Care Overhead, 2012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86937" y="6007028"/>
            <a:ext cx="575706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600" dirty="0" smtClean="0">
                <a:solidFill>
                  <a:srgbClr val="000000"/>
                </a:solidFill>
                <a:latin typeface="Franklin Gothic Book" pitchFamily="34" charset="0"/>
              </a:rPr>
              <a:t>SEC Filings/Reports to Shareholders. Data for Q1 or Q2</a:t>
            </a:r>
          </a:p>
          <a:p>
            <a:pPr algn="r"/>
            <a:r>
              <a:rPr lang="en-US" sz="1600" dirty="0" smtClean="0">
                <a:solidFill>
                  <a:srgbClr val="000000"/>
                </a:solidFill>
                <a:latin typeface="Franklin Gothic Book" pitchFamily="34" charset="0"/>
              </a:rPr>
              <a:t>Calculated as 100% – Medical Loss Ratio</a:t>
            </a:r>
          </a:p>
          <a:p>
            <a:pPr algn="r"/>
            <a:r>
              <a:rPr lang="en-US" sz="1600" dirty="0" smtClean="0">
                <a:solidFill>
                  <a:srgbClr val="000000"/>
                </a:solidFill>
                <a:latin typeface="Franklin Gothic Book" pitchFamily="34" charset="0"/>
              </a:rPr>
              <a:t>Note Medicare/Medicaid enrollees included in some figures </a:t>
            </a:r>
            <a:endParaRPr lang="en-US" sz="1600" dirty="0">
              <a:solidFill>
                <a:srgbClr val="000000"/>
              </a:solidFill>
              <a:latin typeface="Franklin Gothic Book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75347909"/>
              </p:ext>
            </p:extLst>
          </p:nvPr>
        </p:nvGraphicFramePr>
        <p:xfrm>
          <a:off x="248717" y="1309420"/>
          <a:ext cx="8588045" cy="4945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82874" y="3862309"/>
            <a:ext cx="3527328" cy="95410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Franklin Gothic Medium"/>
                <a:cs typeface="Franklin Gothic Medium"/>
              </a:rPr>
              <a:t>Are the savings larger </a:t>
            </a:r>
          </a:p>
          <a:p>
            <a:pPr algn="ctr"/>
            <a:r>
              <a:rPr lang="en-US" sz="2800" dirty="0" smtClean="0">
                <a:latin typeface="Franklin Gothic Medium"/>
                <a:cs typeface="Franklin Gothic Medium"/>
              </a:rPr>
              <a:t>than the overhead?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152-4B30-F644-B795-9B36E424CDB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24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98214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Expand </a:t>
            </a:r>
            <a:r>
              <a:rPr lang="en-US" sz="2400" dirty="0"/>
              <a:t>on Medical Home models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Be particularly careful with high-risk patients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Coordinate access </a:t>
            </a:r>
            <a:r>
              <a:rPr lang="en-US" sz="2400" dirty="0"/>
              <a:t>to </a:t>
            </a:r>
            <a:r>
              <a:rPr lang="en-US" sz="2400" dirty="0" smtClean="0"/>
              <a:t>care for </a:t>
            </a:r>
            <a:r>
              <a:rPr lang="en-US" sz="2400" dirty="0"/>
              <a:t>high utilizers of </a:t>
            </a:r>
            <a:r>
              <a:rPr lang="en-US" sz="2400" dirty="0" smtClean="0"/>
              <a:t>EDs</a:t>
            </a:r>
            <a:endParaRPr lang="en-US" sz="24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Encourage Urgent Care settings adjacent to EDs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Minimize barriers to care – geographic, cultural, and economic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Institute performance metrics and meaningful guarantees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Independently validate results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Expect performance to not </a:t>
            </a:r>
            <a:r>
              <a:rPr lang="en-US" sz="2000" dirty="0"/>
              <a:t>exceed </a:t>
            </a:r>
            <a:r>
              <a:rPr lang="en-US" sz="2000" dirty="0" smtClean="0"/>
              <a:t>guarantee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Seriously </a:t>
            </a:r>
            <a:r>
              <a:rPr lang="en-US" sz="2400" dirty="0"/>
              <a:t>consider internally managing Medicaid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endParaRPr lang="en-US" sz="2000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152-4B30-F644-B795-9B36E424CDB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3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Metrics </a:t>
            </a:r>
            <a:br>
              <a:rPr lang="en-US" dirty="0" smtClean="0"/>
            </a:br>
            <a:r>
              <a:rPr lang="en-US" dirty="0" smtClean="0"/>
              <a:t>and Guarantees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5307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54284" y="6329069"/>
            <a:ext cx="5389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Franklin Gothic Book"/>
                <a:cs typeface="Franklin Gothic Book"/>
              </a:rPr>
              <a:t>Specific metrics available at NCQA, CMS, MHA, and STL BHC</a:t>
            </a:r>
            <a:endParaRPr lang="en-US" sz="1600" dirty="0">
              <a:latin typeface="Franklin Gothic Book"/>
              <a:cs typeface="Franklin Gothic Book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152-4B30-F644-B795-9B36E424CDB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54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Improve Network Access by </a:t>
            </a:r>
            <a:br>
              <a:rPr lang="en-US" sz="3600" dirty="0" smtClean="0"/>
            </a:br>
            <a:r>
              <a:rPr lang="en-US" sz="3600" dirty="0" smtClean="0"/>
              <a:t>Paying Commercially Competitive Rates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3010370" y="6499928"/>
            <a:ext cx="6133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000000"/>
                </a:solidFill>
                <a:latin typeface="Franklin Gothic Book"/>
                <a:cs typeface="Franklin Gothic Book"/>
              </a:rPr>
              <a:t>Data from MO Budget Director Linda </a:t>
            </a:r>
            <a:r>
              <a:rPr lang="en-US" sz="1200" dirty="0" err="1" smtClean="0">
                <a:solidFill>
                  <a:srgbClr val="000000"/>
                </a:solidFill>
                <a:latin typeface="Franklin Gothic Book"/>
                <a:cs typeface="Franklin Gothic Book"/>
              </a:rPr>
              <a:t>Lueberring</a:t>
            </a:r>
            <a:endParaRPr lang="en-US" sz="1200" dirty="0">
              <a:solidFill>
                <a:srgbClr val="000000"/>
              </a:solidFill>
              <a:latin typeface="Franklin Gothic Book"/>
              <a:cs typeface="Franklin Gothic Book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61169592"/>
              </p:ext>
            </p:extLst>
          </p:nvPr>
        </p:nvGraphicFramePr>
        <p:xfrm>
          <a:off x="1391356" y="2548985"/>
          <a:ext cx="6361289" cy="373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152-4B30-F644-B795-9B36E424CDB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971704"/>
              </p:ext>
            </p:extLst>
          </p:nvPr>
        </p:nvGraphicFramePr>
        <p:xfrm>
          <a:off x="0" y="1417638"/>
          <a:ext cx="8524128" cy="959555"/>
        </p:xfrm>
        <a:graphic>
          <a:graphicData uri="http://schemas.openxmlformats.org/drawingml/2006/table">
            <a:tbl>
              <a:tblPr firstRow="1">
                <a:tableStyleId>{8EC20E35-A176-4012-BC5E-935CFFF8708E}</a:tableStyleId>
              </a:tblPr>
              <a:tblGrid>
                <a:gridCol w="1065516"/>
                <a:gridCol w="1065516"/>
                <a:gridCol w="1065516"/>
                <a:gridCol w="1065516"/>
                <a:gridCol w="1065516"/>
                <a:gridCol w="1065516"/>
                <a:gridCol w="1065516"/>
                <a:gridCol w="1065516"/>
              </a:tblGrid>
              <a:tr h="364190"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  <a:cs typeface="Franklin Gothic Medium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  <a:cs typeface="Franklin Gothic Medium"/>
                        </a:rPr>
                        <a:t>FY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  <a:cs typeface="Franklin Gothic Medium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  <a:cs typeface="Franklin Gothic Medium"/>
                        </a:rPr>
                        <a:t>FY 2016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  <a:cs typeface="Franklin Gothic Medium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  <a:cs typeface="Franklin Gothic Medium"/>
                        </a:rPr>
                        <a:t>FY 2017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  <a:cs typeface="Franklin Gothic Medium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  <a:cs typeface="Franklin Gothic Medium"/>
                        </a:rPr>
                        <a:t>FY 2018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  <a:cs typeface="Franklin Gothic Medium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  <a:cs typeface="Franklin Gothic Medium"/>
                        </a:rPr>
                        <a:t>FY 2019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  <a:cs typeface="Franklin Gothic Medium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  <a:cs typeface="Franklin Gothic Medium"/>
                        </a:rPr>
                        <a:t>FY 2020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  <a:cs typeface="Franklin Gothic Medium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/>
                          <a:cs typeface="Franklin Gothic Medium"/>
                        </a:rPr>
                        <a:t>FY 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/>
                        <a:cs typeface="Franklin Gothic Medium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53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Total GR </a:t>
                      </a:r>
                    </a:p>
                    <a:p>
                      <a:pPr algn="ctr" fontAlgn="t"/>
                      <a:r>
                        <a:rPr lang="en-US" sz="1200" u="none" strike="noStrike" dirty="0" smtClean="0">
                          <a:effectLst/>
                          <a:latin typeface="Franklin Gothic Book"/>
                          <a:cs typeface="Franklin Gothic Book"/>
                        </a:rPr>
                        <a:t>Impact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$124,915,020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$139,572,528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$112,906,918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$72,578,481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$57,944,896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$27,933,566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  <a:latin typeface="Franklin Gothic Book"/>
                          <a:cs typeface="Franklin Gothic Book"/>
                        </a:rPr>
                        <a:t>$4,282,698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/>
                        <a:cs typeface="Franklin Gothic Book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19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Managed Care Experience on</a:t>
            </a:r>
            <a:br>
              <a:rPr lang="en-US" dirty="0" smtClean="0"/>
            </a:br>
            <a:r>
              <a:rPr lang="en-US" dirty="0" smtClean="0"/>
              <a:t>Payer and Provider 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/>
              <a:t>1987 – 1996: Vice President / Medical Director, Rush Prudential Health Plans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400,000 member regional health plan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1996 – 2000: Chief Medical Officer, Anchor Medical Group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100,000 full-risk capitated patients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2000 – 2001: Independent health system consultant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Services provided to managed care organizations nationally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2002 – 2003: Medical Director of Quality, Dreyer Medical Group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140,000 full-risk capitated patients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2003 – 2010: Chief Medical Officer, Express Scripts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Pharmacy benefit management to all sectors of payer community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/>
              <a:t>2010 – </a:t>
            </a:r>
            <a:r>
              <a:rPr lang="en-US" sz="1800" dirty="0" smtClean="0"/>
              <a:t>current: Volunteer physician in </a:t>
            </a:r>
            <a:r>
              <a:rPr lang="en-US" sz="1800" dirty="0"/>
              <a:t>safety net clinics nationally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2011 – current: Vice President, Consumers Council of Missouri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152-4B30-F644-B795-9B36E424CDB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4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Myths for Controlling Cost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451129"/>
              </p:ext>
            </p:extLst>
          </p:nvPr>
        </p:nvGraphicFramePr>
        <p:xfrm>
          <a:off x="0" y="1417638"/>
          <a:ext cx="6015096" cy="5111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65704" y="3241025"/>
            <a:ext cx="3405481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Book"/>
                <a:cs typeface="Franklin Gothic Book"/>
              </a:rPr>
              <a:t>Some may still add value, </a:t>
            </a:r>
          </a:p>
          <a:p>
            <a:pPr algn="ctr"/>
            <a:r>
              <a:rPr lang="en-US" sz="2000" dirty="0" smtClean="0">
                <a:latin typeface="Franklin Gothic Book"/>
                <a:cs typeface="Franklin Gothic Book"/>
              </a:rPr>
              <a:t>but there is no evidence </a:t>
            </a:r>
          </a:p>
          <a:p>
            <a:pPr algn="ctr"/>
            <a:r>
              <a:rPr lang="en-US" sz="2000" dirty="0" smtClean="0">
                <a:latin typeface="Franklin Gothic Book"/>
                <a:cs typeface="Franklin Gothic Book"/>
              </a:rPr>
              <a:t>that these are </a:t>
            </a:r>
          </a:p>
          <a:p>
            <a:pPr algn="ctr"/>
            <a:r>
              <a:rPr lang="en-US" sz="2000" dirty="0" smtClean="0">
                <a:latin typeface="Franklin Gothic Book"/>
                <a:cs typeface="Franklin Gothic Book"/>
              </a:rPr>
              <a:t>good financial strategies.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152-4B30-F644-B795-9B36E424CDB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5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rn bottom.png"/>
          <p:cNvPicPr>
            <a:picLocks noChangeAspect="1"/>
          </p:cNvPicPr>
          <p:nvPr/>
        </p:nvPicPr>
        <p:blipFill>
          <a:blip r:embed="rId2" cstate="print"/>
          <a:srcRect l="8514"/>
          <a:stretch>
            <a:fillRect/>
          </a:stretch>
        </p:blipFill>
        <p:spPr>
          <a:xfrm flipH="1">
            <a:off x="4747704" y="1430147"/>
            <a:ext cx="4162349" cy="445737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Torn bottom.png"/>
          <p:cNvPicPr>
            <a:picLocks noChangeAspect="1"/>
          </p:cNvPicPr>
          <p:nvPr/>
        </p:nvPicPr>
        <p:blipFill>
          <a:blip r:embed="rId2" cstate="print"/>
          <a:srcRect l="17534"/>
          <a:stretch>
            <a:fillRect/>
          </a:stretch>
        </p:blipFill>
        <p:spPr>
          <a:xfrm>
            <a:off x="204965" y="1430147"/>
            <a:ext cx="4563937" cy="445737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9596" y="171898"/>
            <a:ext cx="8424809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Prevention Saves Lives,</a:t>
            </a:r>
            <a:br>
              <a:rPr lang="en-US" sz="3600" dirty="0" smtClean="0"/>
            </a:br>
            <a:r>
              <a:rPr lang="en-US" sz="3600" dirty="0" smtClean="0"/>
              <a:t>But Generally Does Not Save Money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1270" y="1821485"/>
            <a:ext cx="4074566" cy="3489351"/>
          </a:xfr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91440" bIns="91440">
            <a:normAutofit/>
          </a:bodyPr>
          <a:lstStyle/>
          <a:p>
            <a:pPr marL="0" indent="0">
              <a:spcAft>
                <a:spcPts val="1200"/>
              </a:spcAft>
              <a:buFontTx/>
              <a:buNone/>
            </a:pPr>
            <a:r>
              <a:rPr lang="en-US" sz="2400" dirty="0" smtClean="0">
                <a:latin typeface="Franklin Gothic Book"/>
                <a:cs typeface="Franklin Gothic Book"/>
              </a:rPr>
              <a:t>“</a:t>
            </a:r>
            <a:r>
              <a:rPr lang="en-US" sz="2400" dirty="0">
                <a:latin typeface="Franklin Gothic Book"/>
                <a:cs typeface="Franklin Gothic Book"/>
              </a:rPr>
              <a:t>Although some preventive services do save money, the vast majority reviewed in the health economics literature </a:t>
            </a:r>
            <a:r>
              <a:rPr lang="en-US" sz="2400" dirty="0" smtClean="0">
                <a:latin typeface="Franklin Gothic Book"/>
                <a:cs typeface="Franklin Gothic Book"/>
              </a:rPr>
              <a:t>do </a:t>
            </a:r>
            <a:r>
              <a:rPr lang="en-US" sz="2400" dirty="0">
                <a:latin typeface="Franklin Gothic Book"/>
                <a:cs typeface="Franklin Gothic Book"/>
              </a:rPr>
              <a:t>not</a:t>
            </a:r>
            <a:r>
              <a:rPr lang="en-US" sz="2400" dirty="0" smtClean="0">
                <a:latin typeface="Franklin Gothic Book"/>
                <a:cs typeface="Franklin Gothic Book"/>
              </a:rPr>
              <a:t>.”</a:t>
            </a:r>
          </a:p>
          <a:p>
            <a:pPr algn="r">
              <a:spcAft>
                <a:spcPts val="0"/>
              </a:spcAft>
              <a:buFontTx/>
              <a:buNone/>
            </a:pPr>
            <a:r>
              <a:rPr lang="en-US" sz="1600" dirty="0" smtClean="0">
                <a:latin typeface="Franklin Gothic Book"/>
                <a:cs typeface="Franklin Gothic Book"/>
              </a:rPr>
              <a:t>Cohen JT et al, </a:t>
            </a:r>
          </a:p>
          <a:p>
            <a:pPr algn="r">
              <a:spcAft>
                <a:spcPts val="0"/>
              </a:spcAft>
              <a:buFontTx/>
              <a:buNone/>
            </a:pPr>
            <a:r>
              <a:rPr lang="en-US" sz="1600" dirty="0" smtClean="0">
                <a:latin typeface="Franklin Gothic Book"/>
                <a:cs typeface="Franklin Gothic Book"/>
              </a:rPr>
              <a:t>NEJM, 2008;358:661-663</a:t>
            </a:r>
            <a:endParaRPr lang="en-US" sz="1600" dirty="0">
              <a:latin typeface="Franklin Gothic Book"/>
              <a:cs typeface="Franklin Gothic Book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67159" y="1821485"/>
            <a:ext cx="3920947" cy="348935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91440" rIns="91440" bIns="91440" rtlCol="0">
            <a:normAutofit/>
          </a:bodyPr>
          <a:lstStyle/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/>
                <a:cs typeface="Franklin Gothic Book"/>
              </a:rPr>
              <a:t>“It’s a nice thing to think, and it seems like it should be true, but I don’t know of any evidence that preventive care actually saves money.”</a:t>
            </a:r>
          </a:p>
          <a:p>
            <a:pPr marL="342900" lvl="0" indent="-342900" algn="r">
              <a:lnSpc>
                <a:spcPct val="110000"/>
              </a:lnSpc>
            </a:pPr>
            <a:r>
              <a:rPr lang="en-US" sz="1600" dirty="0" smtClean="0">
                <a:solidFill>
                  <a:schemeClr val="tx1"/>
                </a:solidFill>
                <a:latin typeface="Franklin Gothic Book"/>
                <a:cs typeface="Franklin Gothic Book"/>
              </a:rPr>
              <a:t>Gruber J, quoted in </a:t>
            </a:r>
          </a:p>
          <a:p>
            <a:pPr marL="342900" lvl="0" indent="-342900" algn="r">
              <a:lnSpc>
                <a:spcPct val="110000"/>
              </a:lnSpc>
            </a:pPr>
            <a:r>
              <a:rPr lang="en-US" sz="1600" dirty="0" smtClean="0">
                <a:solidFill>
                  <a:schemeClr val="tx1"/>
                </a:solidFill>
                <a:latin typeface="Franklin Gothic Book"/>
                <a:cs typeface="Franklin Gothic Book"/>
              </a:rPr>
              <a:t>“Free lunch on health? Think again,” </a:t>
            </a:r>
          </a:p>
          <a:p>
            <a:pPr marL="342900" lvl="0" indent="-342900" algn="r">
              <a:lnSpc>
                <a:spcPct val="110000"/>
              </a:lnSpc>
            </a:pPr>
            <a:r>
              <a:rPr lang="en-US" sz="1600" dirty="0" smtClean="0">
                <a:solidFill>
                  <a:schemeClr val="tx1"/>
                </a:solidFill>
                <a:latin typeface="Franklin Gothic Book"/>
                <a:cs typeface="Franklin Gothic Book"/>
              </a:rPr>
              <a:t>NY Times, August 8, 2007: C 2.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152-4B30-F644-B795-9B36E424CDB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8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89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Disease Management, Randomized Controlled Trial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dirty="0" smtClean="0"/>
              <a:t>No Savings at 14 of 15 Sites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86937" y="6253249"/>
            <a:ext cx="575706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600" dirty="0" smtClean="0">
                <a:solidFill>
                  <a:srgbClr val="003300"/>
                </a:solidFill>
                <a:latin typeface="Franklin Gothic Book" pitchFamily="34" charset="0"/>
              </a:rPr>
              <a:t>Source: JAMA 2009;301:603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29045429"/>
              </p:ext>
            </p:extLst>
          </p:nvPr>
        </p:nvGraphicFramePr>
        <p:xfrm>
          <a:off x="1638605" y="1250899"/>
          <a:ext cx="7351775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0" y="1937309"/>
            <a:ext cx="175564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Book"/>
                <a:cs typeface="Franklin Gothic Book"/>
              </a:rPr>
              <a:t>Change in total Medicare expenditures, intervention vs. control group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545690" y="5062115"/>
            <a:ext cx="62983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ft-Right Arrow 6"/>
          <p:cNvSpPr/>
          <p:nvPr/>
        </p:nvSpPr>
        <p:spPr>
          <a:xfrm>
            <a:off x="2545690" y="5457136"/>
            <a:ext cx="6313018" cy="358449"/>
          </a:xfrm>
          <a:prstGeom prst="leftRightArrow">
            <a:avLst>
              <a:gd name="adj1" fmla="val 100000"/>
              <a:gd name="adj2" fmla="val 50000"/>
            </a:avLst>
          </a:prstGeom>
          <a:noFill/>
          <a:ln w="952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Franklin Gothic Book"/>
                <a:cs typeface="Franklin Gothic Book"/>
              </a:rPr>
              <a:t>15 Independent Sites</a:t>
            </a:r>
            <a:endParaRPr lang="en-US" sz="2000" dirty="0">
              <a:solidFill>
                <a:schemeClr val="tx1"/>
              </a:solidFill>
              <a:latin typeface="Franklin Gothic Book"/>
              <a:cs typeface="Franklin Gothic Book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152-4B30-F644-B795-9B36E424CDB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14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89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Pay for Performance </a:t>
            </a:r>
            <a:br>
              <a:rPr lang="en-US" sz="3600" dirty="0" smtClean="0"/>
            </a:br>
            <a:r>
              <a:rPr lang="en-US" sz="3600" dirty="0" smtClean="0"/>
              <a:t>Failed at 252 Hospitals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386937" y="6299415"/>
            <a:ext cx="5757065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600" dirty="0" smtClean="0">
                <a:solidFill>
                  <a:srgbClr val="003300"/>
                </a:solidFill>
                <a:latin typeface="Franklin Gothic Book" pitchFamily="34" charset="0"/>
              </a:rPr>
              <a:t>Medicare’s Premier P4P Demonstration</a:t>
            </a:r>
          </a:p>
          <a:p>
            <a:pPr algn="r"/>
            <a:r>
              <a:rPr lang="en-US" sz="1600" dirty="0" smtClean="0">
                <a:solidFill>
                  <a:srgbClr val="003300"/>
                </a:solidFill>
                <a:latin typeface="Franklin Gothic Book" pitchFamily="34" charset="0"/>
              </a:rPr>
              <a:t>Source: NEJM March 28, 2012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646521025"/>
              </p:ext>
            </p:extLst>
          </p:nvPr>
        </p:nvGraphicFramePr>
        <p:xfrm>
          <a:off x="1228822" y="1413492"/>
          <a:ext cx="7620343" cy="4896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0" y="1451380"/>
            <a:ext cx="1204080" cy="3603728"/>
            <a:chOff x="0" y="1558588"/>
            <a:chExt cx="1204080" cy="3348084"/>
          </a:xfrm>
        </p:grpSpPr>
        <p:sp>
          <p:nvSpPr>
            <p:cNvPr id="8" name="Up-Down Arrow 7"/>
            <p:cNvSpPr/>
            <p:nvPr/>
          </p:nvSpPr>
          <p:spPr>
            <a:xfrm>
              <a:off x="359724" y="1885427"/>
              <a:ext cx="484632" cy="2734277"/>
            </a:xfrm>
            <a:prstGeom prst="upDownArrow">
              <a:avLst/>
            </a:prstGeom>
            <a:solidFill>
              <a:schemeClr val="bg1">
                <a:lumMod val="65000"/>
              </a:schemeClr>
            </a:solidFill>
            <a:ln w="9525" cmpd="sng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6082" y="1558588"/>
              <a:ext cx="891916" cy="386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latin typeface="Franklin Gothic Book"/>
                  <a:cs typeface="Franklin Gothic Book"/>
                </a:rPr>
                <a:t>Worse</a:t>
              </a:r>
              <a:endParaRPr lang="en-US" sz="2000" dirty="0">
                <a:latin typeface="Franklin Gothic Book"/>
                <a:cs typeface="Franklin Gothic Book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6283" y="4519898"/>
              <a:ext cx="851515" cy="386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latin typeface="Franklin Gothic Book"/>
                  <a:cs typeface="Franklin Gothic Book"/>
                </a:rPr>
                <a:t>Better</a:t>
              </a:r>
              <a:endParaRPr lang="en-US" sz="2000" dirty="0">
                <a:latin typeface="Franklin Gothic Book"/>
                <a:cs typeface="Franklin Gothic Book"/>
              </a:endParaRPr>
            </a:p>
          </p:txBody>
        </p:sp>
        <p:sp useBgFill="1">
          <p:nvSpPr>
            <p:cNvPr id="7" name="TextBox 6"/>
            <p:cNvSpPr txBox="1"/>
            <p:nvPr/>
          </p:nvSpPr>
          <p:spPr>
            <a:xfrm>
              <a:off x="0" y="2436956"/>
              <a:ext cx="1204080" cy="1631216"/>
            </a:xfrm>
            <a:prstGeom prst="rect">
              <a:avLst/>
            </a:prstGeom>
          </p:spPr>
          <p:txBody>
            <a:bodyPr wrap="square" tIns="45720" bIns="45720" rtlCol="0" anchor="ctr">
              <a:spAutoFit/>
            </a:bodyPr>
            <a:lstStyle/>
            <a:p>
              <a:pPr algn="ctr"/>
              <a:r>
                <a:rPr lang="en-US" sz="2000" dirty="0" smtClean="0">
                  <a:latin typeface="Franklin Gothic Book"/>
                  <a:cs typeface="Franklin Gothic Book"/>
                </a:rPr>
                <a:t>Change from baseline in 30-day mortality</a:t>
              </a:r>
              <a:endParaRPr lang="en-US" sz="2000" dirty="0">
                <a:latin typeface="Franklin Gothic Book"/>
                <a:cs typeface="Franklin Gothic Book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4934527" y="5872910"/>
            <a:ext cx="284923" cy="284923"/>
          </a:xfrm>
          <a:prstGeom prst="rect">
            <a:avLst/>
          </a:prstGeom>
          <a:pattFill prst="pct5">
            <a:fgClr>
              <a:schemeClr val="accent1">
                <a:lumMod val="50000"/>
              </a:schemeClr>
            </a:fgClr>
            <a:bgClr>
              <a:prstClr val="white"/>
            </a:bgClr>
          </a:patt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37451" y="5872910"/>
            <a:ext cx="284923" cy="284923"/>
          </a:xfrm>
          <a:prstGeom prst="rect">
            <a:avLst/>
          </a:prstGeom>
          <a:pattFill prst="pct80">
            <a:fgClr>
              <a:srgbClr val="000000"/>
            </a:fgClr>
            <a:bgClr>
              <a:prstClr val="white"/>
            </a:bgClr>
          </a:patt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888592" y="1575079"/>
            <a:ext cx="6812125" cy="445311"/>
          </a:xfrm>
          <a:prstGeom prst="rect">
            <a:avLst/>
          </a:prstGeom>
          <a:noFill/>
          <a:ln w="952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Franklin Gothic Book"/>
                <a:cs typeface="Franklin Gothic Book"/>
              </a:rPr>
              <a:t>5-year outcomes show </a:t>
            </a:r>
            <a:r>
              <a:rPr lang="en-US" sz="2400" dirty="0" smtClean="0">
                <a:solidFill>
                  <a:schemeClr val="tx1"/>
                </a:solidFill>
                <a:latin typeface="Franklin Gothic Medium"/>
                <a:cs typeface="Franklin Gothic Medium"/>
              </a:rPr>
              <a:t>no effect on mortality</a:t>
            </a:r>
            <a:endParaRPr lang="en-US" sz="2400" dirty="0">
              <a:solidFill>
                <a:schemeClr val="tx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152-4B30-F644-B795-9B36E424CDB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1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1379" y="6053194"/>
            <a:ext cx="449262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400" dirty="0" err="1" smtClean="0">
                <a:solidFill>
                  <a:srgbClr val="003300"/>
                </a:solidFill>
                <a:latin typeface="Franklin Gothic Book" pitchFamily="34" charset="0"/>
              </a:rPr>
              <a:t>Flodgren</a:t>
            </a:r>
            <a:r>
              <a:rPr lang="en-US" sz="1400" dirty="0" smtClean="0">
                <a:solidFill>
                  <a:srgbClr val="003300"/>
                </a:solidFill>
                <a:latin typeface="Franklin Gothic Book" pitchFamily="34" charset="0"/>
              </a:rPr>
              <a:t> et al. “An overview of reviews evaluating the effectiveness of financial incentives in changing healthcare professional behaviors and patient outcomes.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954573" y="1867214"/>
            <a:ext cx="2951535" cy="3334260"/>
            <a:chOff x="5434359" y="1665248"/>
            <a:chExt cx="3382539" cy="3821152"/>
          </a:xfrm>
        </p:grpSpPr>
        <p:sp>
          <p:nvSpPr>
            <p:cNvPr id="7" name="Rectangle 6"/>
            <p:cNvSpPr/>
            <p:nvPr/>
          </p:nvSpPr>
          <p:spPr>
            <a:xfrm>
              <a:off x="5434359" y="1665248"/>
              <a:ext cx="3382539" cy="3821152"/>
            </a:xfrm>
            <a:prstGeom prst="rect">
              <a:avLst/>
            </a:prstGeom>
            <a:solidFill>
              <a:srgbClr val="FFFFFF"/>
            </a:solidFill>
            <a:ln w="9525" cmpd="sng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938" name="Picture 2" descr="http://www.cochrane.be/cochranelogo.gif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5790658" y="1953322"/>
              <a:ext cx="2857500" cy="3333750"/>
            </a:xfrm>
            <a:prstGeom prst="rect">
              <a:avLst/>
            </a:prstGeom>
            <a:noFill/>
          </p:spPr>
        </p:pic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Cochrane Review of </a:t>
            </a:r>
            <a:br>
              <a:rPr lang="en-US" dirty="0" smtClean="0"/>
            </a:br>
            <a:r>
              <a:rPr lang="en-US" dirty="0" smtClean="0"/>
              <a:t>“Paying for Performance”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150668"/>
            <a:ext cx="593994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Franklin Gothic Book"/>
                <a:cs typeface="Franklin Gothic Book"/>
              </a:rPr>
              <a:t>“We found no evidence </a:t>
            </a:r>
            <a:br>
              <a:rPr lang="en-US" sz="3200" dirty="0" smtClean="0">
                <a:latin typeface="Franklin Gothic Book"/>
                <a:cs typeface="Franklin Gothic Book"/>
              </a:rPr>
            </a:br>
            <a:r>
              <a:rPr lang="en-US" sz="3200" dirty="0" smtClean="0">
                <a:latin typeface="Franklin Gothic Book"/>
                <a:cs typeface="Franklin Gothic Book"/>
              </a:rPr>
              <a:t>that financial incentives </a:t>
            </a:r>
            <a:br>
              <a:rPr lang="en-US" sz="3200" dirty="0" smtClean="0">
                <a:latin typeface="Franklin Gothic Book"/>
                <a:cs typeface="Franklin Gothic Book"/>
              </a:rPr>
            </a:br>
            <a:r>
              <a:rPr lang="en-US" sz="3200" dirty="0" smtClean="0">
                <a:latin typeface="Franklin Gothic Book"/>
                <a:cs typeface="Franklin Gothic Book"/>
              </a:rPr>
              <a:t>can improve patient outcomes.”</a:t>
            </a:r>
            <a:r>
              <a:rPr lang="en-US" sz="2800" dirty="0" smtClean="0">
                <a:latin typeface="Franklin Gothic Book"/>
                <a:cs typeface="Franklin Gothic Book"/>
              </a:rPr>
              <a:t/>
            </a:r>
            <a:br>
              <a:rPr lang="en-US" sz="2800" dirty="0" smtClean="0">
                <a:latin typeface="Franklin Gothic Book"/>
                <a:cs typeface="Franklin Gothic Book"/>
              </a:rPr>
            </a:br>
            <a:endParaRPr lang="en-US" sz="2000" dirty="0" smtClean="0">
              <a:latin typeface="Franklin Gothic Book"/>
              <a:cs typeface="Franklin Gothic Book"/>
            </a:endParaRPr>
          </a:p>
          <a:p>
            <a:pPr algn="ctr"/>
            <a:r>
              <a:rPr lang="en-US" sz="2000" dirty="0" smtClean="0">
                <a:latin typeface="Franklin Gothic Book"/>
                <a:cs typeface="Franklin Gothic Book"/>
              </a:rPr>
              <a:t>July 6, 2011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152-4B30-F644-B795-9B36E424CD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4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89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3300"/>
                </a:solidFill>
              </a:rPr>
              <a:t>Electronic Medical Records Have </a:t>
            </a:r>
            <a:br>
              <a:rPr lang="en-US" sz="3600" dirty="0" smtClean="0">
                <a:solidFill>
                  <a:srgbClr val="003300"/>
                </a:solidFill>
              </a:rPr>
            </a:br>
            <a:r>
              <a:rPr lang="en-US" sz="3600" dirty="0" smtClean="0">
                <a:solidFill>
                  <a:srgbClr val="003300"/>
                </a:solidFill>
              </a:rPr>
              <a:t>No Proven Impact </a:t>
            </a:r>
            <a:r>
              <a:rPr lang="en-US" sz="3600" dirty="0">
                <a:solidFill>
                  <a:srgbClr val="003300"/>
                </a:solidFill>
              </a:rPr>
              <a:t>o</a:t>
            </a:r>
            <a:r>
              <a:rPr lang="en-US" sz="3600" dirty="0" smtClean="0">
                <a:solidFill>
                  <a:srgbClr val="003300"/>
                </a:solidFill>
              </a:rPr>
              <a:t>n Mortality or Cost</a:t>
            </a:r>
            <a:endParaRPr lang="en-US" sz="5400" dirty="0">
              <a:solidFill>
                <a:srgbClr val="00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3862" y="6160916"/>
            <a:ext cx="613014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400" dirty="0" smtClean="0">
                <a:solidFill>
                  <a:srgbClr val="003300"/>
                </a:solidFill>
                <a:latin typeface="Franklin Gothic Book" pitchFamily="34" charset="0"/>
              </a:rPr>
              <a:t>Data from 3,049 hospitals</a:t>
            </a:r>
          </a:p>
          <a:p>
            <a:pPr algn="r"/>
            <a:r>
              <a:rPr lang="en-US" sz="1400" dirty="0" smtClean="0">
                <a:solidFill>
                  <a:srgbClr val="003300"/>
                </a:solidFill>
                <a:latin typeface="Franklin Gothic Book" pitchFamily="34" charset="0"/>
              </a:rPr>
              <a:t>Source: </a:t>
            </a:r>
            <a:r>
              <a:rPr lang="en-US" sz="1400" dirty="0" err="1" smtClean="0">
                <a:solidFill>
                  <a:srgbClr val="003300"/>
                </a:solidFill>
                <a:latin typeface="Franklin Gothic Book" pitchFamily="34" charset="0"/>
              </a:rPr>
              <a:t>DesRoches</a:t>
            </a:r>
            <a:r>
              <a:rPr lang="en-US" sz="1400" dirty="0" smtClean="0">
                <a:solidFill>
                  <a:srgbClr val="003300"/>
                </a:solidFill>
                <a:latin typeface="Franklin Gothic Book" pitchFamily="34" charset="0"/>
              </a:rPr>
              <a:t>, C et al. Health Affairs 29, No. 4 (2010):639-646.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6103" y="5610147"/>
            <a:ext cx="2461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Franklin Gothic Book"/>
                <a:cs typeface="Franklin Gothic Book"/>
              </a:rPr>
              <a:t>Comprehensive EMR</a:t>
            </a:r>
            <a:endParaRPr lang="en-US" sz="2000" dirty="0">
              <a:solidFill>
                <a:srgbClr val="003300"/>
              </a:solidFill>
              <a:latin typeface="Franklin Gothic Book"/>
              <a:cs typeface="Franklin Gothic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3182" y="5610147"/>
            <a:ext cx="1350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Franklin Gothic Book"/>
                <a:cs typeface="Franklin Gothic Book"/>
              </a:rPr>
              <a:t>Basic EMR</a:t>
            </a:r>
            <a:endParaRPr lang="en-US" sz="2000" dirty="0">
              <a:solidFill>
                <a:srgbClr val="003300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4937" y="5610147"/>
            <a:ext cx="105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Franklin Gothic Book"/>
                <a:cs typeface="Franklin Gothic Book"/>
              </a:rPr>
              <a:t>No EMR</a:t>
            </a:r>
            <a:endParaRPr lang="en-US" sz="2000" dirty="0">
              <a:solidFill>
                <a:srgbClr val="003300"/>
              </a:solidFill>
              <a:latin typeface="Franklin Gothic Book"/>
              <a:cs typeface="Franklin Gothic Book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38592" y="5674871"/>
            <a:ext cx="270662" cy="270662"/>
          </a:xfrm>
          <a:prstGeom prst="rect">
            <a:avLst/>
          </a:prstGeom>
          <a:pattFill prst="pct80">
            <a:fgClr>
              <a:schemeClr val="tx1"/>
            </a:fgClr>
            <a:bgClr>
              <a:prstClr val="white"/>
            </a:bgClr>
          </a:patt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4016" y="5674871"/>
            <a:ext cx="270662" cy="270662"/>
          </a:xfrm>
          <a:prstGeom prst="rect">
            <a:avLst/>
          </a:prstGeom>
          <a:pattFill prst="dkHorz">
            <a:fgClr>
              <a:schemeClr val="tx1"/>
            </a:fgClr>
            <a:bgClr>
              <a:prstClr val="white"/>
            </a:bgClr>
          </a:patt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54943" y="5674871"/>
            <a:ext cx="270662" cy="270662"/>
          </a:xfrm>
          <a:prstGeom prst="rect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 w="9525" cmpd="sng">
            <a:solidFill>
              <a:srgbClr val="005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020704019"/>
              </p:ext>
            </p:extLst>
          </p:nvPr>
        </p:nvGraphicFramePr>
        <p:xfrm>
          <a:off x="394366" y="1375874"/>
          <a:ext cx="4547017" cy="4484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15270" y="1647786"/>
            <a:ext cx="3467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3300"/>
                </a:solidFill>
                <a:latin typeface="Franklin Gothic Medium"/>
                <a:cs typeface="Franklin Gothic Medium"/>
              </a:rPr>
              <a:t>30-day Adjusted Death Rate</a:t>
            </a:r>
            <a:endParaRPr lang="en-US" sz="2000" dirty="0">
              <a:solidFill>
                <a:srgbClr val="003300"/>
              </a:solidFill>
              <a:latin typeface="Franklin Gothic Medium"/>
              <a:cs typeface="Franklin Gothic Medium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190521881"/>
              </p:ext>
            </p:extLst>
          </p:nvPr>
        </p:nvGraphicFramePr>
        <p:xfrm>
          <a:off x="4933242" y="1270038"/>
          <a:ext cx="4049824" cy="3850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757128" y="1665860"/>
            <a:ext cx="2884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3300"/>
                </a:solidFill>
                <a:latin typeface="Franklin Gothic Medium" pitchFamily="34" charset="0"/>
              </a:rPr>
              <a:t>Observed/Expected Cost</a:t>
            </a:r>
            <a:endParaRPr lang="en-US" sz="2000" dirty="0">
              <a:solidFill>
                <a:srgbClr val="003300"/>
              </a:solidFill>
              <a:latin typeface="Franklin Gothic Medium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00894" y="3807826"/>
            <a:ext cx="2075869" cy="914400"/>
          </a:xfrm>
          <a:prstGeom prst="rect">
            <a:avLst/>
          </a:prstGeom>
          <a:solidFill>
            <a:schemeClr val="tx1"/>
          </a:solidFill>
          <a:ln w="9525" cmpd="sng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No impact on death rates</a:t>
            </a:r>
            <a:endParaRPr lang="en-US" sz="2400" dirty="0">
              <a:latin typeface="Franklin Gothic Medium"/>
              <a:cs typeface="Franklin Gothic Medium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00912" y="3807826"/>
            <a:ext cx="2075869" cy="914400"/>
          </a:xfrm>
          <a:prstGeom prst="rect">
            <a:avLst/>
          </a:prstGeom>
          <a:solidFill>
            <a:schemeClr val="tx1"/>
          </a:solidFill>
          <a:ln w="9525" cmpd="sng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No impact </a:t>
            </a:r>
          </a:p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on cost</a:t>
            </a:r>
            <a:endParaRPr lang="en-US" sz="2400" dirty="0">
              <a:latin typeface="Franklin Gothic Medium"/>
              <a:cs typeface="Franklin Gothic Medium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152-4B30-F644-B795-9B36E424CDB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7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Sub>
          <a:bldChart bld="category" animBg="0"/>
        </p:bldSub>
      </p:bldGraphic>
      <p:bldGraphic spid="12" grpId="0">
        <p:bldAsOne/>
      </p:bldGraphic>
      <p:bldP spid="13" grpId="0"/>
      <p:bldP spid="15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89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Physicians Using Electronic Medical Records</a:t>
            </a:r>
            <a:br>
              <a:rPr lang="en-US" sz="4000" dirty="0" smtClean="0"/>
            </a:br>
            <a:r>
              <a:rPr lang="en-US" sz="4000" dirty="0" smtClean="0"/>
              <a:t>Order More, Not Less, Tests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3958620" y="6130138"/>
            <a:ext cx="5185382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600" dirty="0" smtClean="0">
                <a:solidFill>
                  <a:srgbClr val="003300"/>
                </a:solidFill>
                <a:latin typeface="Franklin Gothic Book" pitchFamily="34" charset="0"/>
              </a:rPr>
              <a:t>Source: McCormick, </a:t>
            </a:r>
            <a:r>
              <a:rPr lang="en-US" sz="1600" dirty="0" err="1" smtClean="0">
                <a:solidFill>
                  <a:srgbClr val="003300"/>
                </a:solidFill>
                <a:latin typeface="Franklin Gothic Book" pitchFamily="34" charset="0"/>
              </a:rPr>
              <a:t>Bor</a:t>
            </a:r>
            <a:r>
              <a:rPr lang="en-US" sz="1600" dirty="0" smtClean="0">
                <a:solidFill>
                  <a:srgbClr val="003300"/>
                </a:solidFill>
                <a:latin typeface="Franklin Gothic Book" pitchFamily="34" charset="0"/>
              </a:rPr>
              <a:t>, </a:t>
            </a:r>
            <a:r>
              <a:rPr lang="en-US" sz="1600" dirty="0" err="1" smtClean="0">
                <a:solidFill>
                  <a:srgbClr val="003300"/>
                </a:solidFill>
                <a:latin typeface="Franklin Gothic Book" pitchFamily="34" charset="0"/>
              </a:rPr>
              <a:t>Woolhandler</a:t>
            </a:r>
            <a:r>
              <a:rPr lang="en-US" sz="1600" dirty="0" smtClean="0">
                <a:solidFill>
                  <a:srgbClr val="003300"/>
                </a:solidFill>
                <a:latin typeface="Franklin Gothic Book" pitchFamily="34" charset="0"/>
              </a:rPr>
              <a:t>, Himmelstein. Health Affairs 2012;31:488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56906023"/>
              </p:ext>
            </p:extLst>
          </p:nvPr>
        </p:nvGraphicFramePr>
        <p:xfrm>
          <a:off x="1638605" y="1250899"/>
          <a:ext cx="7351775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0" y="1937309"/>
            <a:ext cx="1755648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Franklin Gothic Book"/>
                <a:cs typeface="Franklin Gothic Book"/>
              </a:rPr>
              <a:t>Odds ratio of test ordering, MDs with electronic access to result </a:t>
            </a:r>
            <a:r>
              <a:rPr lang="en-US" sz="2000" dirty="0" err="1" smtClean="0">
                <a:latin typeface="Franklin Gothic Book"/>
                <a:cs typeface="Franklin Gothic Book"/>
              </a:rPr>
              <a:t>vs</a:t>
            </a:r>
            <a:r>
              <a:rPr lang="en-US" sz="2000" dirty="0" smtClean="0">
                <a:latin typeface="Franklin Gothic Book"/>
                <a:cs typeface="Franklin Gothic Book"/>
              </a:rPr>
              <a:t> no electronic access</a:t>
            </a:r>
            <a:endParaRPr lang="en-US" sz="2000" dirty="0">
              <a:latin typeface="Franklin Gothic Book"/>
              <a:cs typeface="Franklin Gothic Boo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0633" y="2572910"/>
            <a:ext cx="17978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EBF1DD"/>
                </a:solidFill>
                <a:latin typeface="Franklin Gothic Book"/>
                <a:cs typeface="Franklin Gothic Book"/>
              </a:rPr>
              <a:t>1.4</a:t>
            </a:r>
            <a:endParaRPr lang="en-US" sz="3200" dirty="0">
              <a:solidFill>
                <a:srgbClr val="EBF1DD"/>
              </a:solidFill>
              <a:latin typeface="Franklin Gothic Book"/>
              <a:cs typeface="Franklin Gothic Boo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6120" y="1999616"/>
            <a:ext cx="17896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EBF1DD"/>
                </a:solidFill>
                <a:latin typeface="Franklin Gothic Book"/>
                <a:cs typeface="Franklin Gothic Book"/>
              </a:rPr>
              <a:t>1.7</a:t>
            </a:r>
            <a:endParaRPr lang="en-US" sz="3200" dirty="0">
              <a:solidFill>
                <a:srgbClr val="EBF1DD"/>
              </a:solidFill>
              <a:latin typeface="Franklin Gothic Book"/>
              <a:cs typeface="Franklin Gothic Boo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45114" y="2791286"/>
            <a:ext cx="17896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EBF1DD"/>
                </a:solidFill>
                <a:latin typeface="Franklin Gothic Book"/>
                <a:cs typeface="Franklin Gothic Book"/>
              </a:rPr>
              <a:t>1.2</a:t>
            </a:r>
            <a:endParaRPr lang="en-US" sz="3200" dirty="0">
              <a:solidFill>
                <a:srgbClr val="EBF1DD"/>
              </a:solidFill>
              <a:latin typeface="Franklin Gothic Book"/>
              <a:cs typeface="Franklin Gothic Book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152-4B30-F644-B795-9B36E424CDB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04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PNHP1">
    <a:dk1>
      <a:srgbClr val="003300"/>
    </a:dk1>
    <a:lt1>
      <a:srgbClr val="EBF1DD"/>
    </a:lt1>
    <a:dk2>
      <a:srgbClr val="4F6128"/>
    </a:dk2>
    <a:lt2>
      <a:srgbClr val="EFECF3"/>
    </a:lt2>
    <a:accent1>
      <a:srgbClr val="01A290"/>
    </a:accent1>
    <a:accent2>
      <a:srgbClr val="28476D"/>
    </a:accent2>
    <a:accent3>
      <a:srgbClr val="9E88B8"/>
    </a:accent3>
    <a:accent4>
      <a:srgbClr val="C00000"/>
    </a:accent4>
    <a:accent5>
      <a:srgbClr val="FFC000"/>
    </a:accent5>
    <a:accent6>
      <a:srgbClr val="8CFF8C"/>
    </a:accent6>
    <a:hlink>
      <a:srgbClr val="5F497A"/>
    </a:hlink>
    <a:folHlink>
      <a:srgbClr val="B2A2C7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Modul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7500"/>
              <a:satMod val="137000"/>
            </a:schemeClr>
          </a:gs>
          <a:gs pos="55000">
            <a:schemeClr val="phClr">
              <a:shade val="69000"/>
              <a:satMod val="137000"/>
            </a:schemeClr>
          </a:gs>
          <a:gs pos="100000">
            <a:schemeClr val="phClr">
              <a:shade val="98000"/>
              <a:satMod val="137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48000" cap="flat" cmpd="thickThin" algn="ctr">
        <a:solidFill>
          <a:schemeClr val="phClr"/>
        </a:solidFill>
        <a:prstDash val="solid"/>
      </a:ln>
      <a:ln w="48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45000" dist="25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NHP1">
    <a:dk1>
      <a:srgbClr val="003300"/>
    </a:dk1>
    <a:lt1>
      <a:srgbClr val="EBF1DD"/>
    </a:lt1>
    <a:dk2>
      <a:srgbClr val="4F6128"/>
    </a:dk2>
    <a:lt2>
      <a:srgbClr val="EFECF3"/>
    </a:lt2>
    <a:accent1>
      <a:srgbClr val="01A290"/>
    </a:accent1>
    <a:accent2>
      <a:srgbClr val="28476D"/>
    </a:accent2>
    <a:accent3>
      <a:srgbClr val="9E88B8"/>
    </a:accent3>
    <a:accent4>
      <a:srgbClr val="C00000"/>
    </a:accent4>
    <a:accent5>
      <a:srgbClr val="FFC000"/>
    </a:accent5>
    <a:accent6>
      <a:srgbClr val="8CFF8C"/>
    </a:accent6>
    <a:hlink>
      <a:srgbClr val="5F497A"/>
    </a:hlink>
    <a:folHlink>
      <a:srgbClr val="B2A2C7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Modul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7500"/>
              <a:satMod val="137000"/>
            </a:schemeClr>
          </a:gs>
          <a:gs pos="55000">
            <a:schemeClr val="phClr">
              <a:shade val="69000"/>
              <a:satMod val="137000"/>
            </a:schemeClr>
          </a:gs>
          <a:gs pos="100000">
            <a:schemeClr val="phClr">
              <a:shade val="98000"/>
              <a:satMod val="137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48000" cap="flat" cmpd="thickThin" algn="ctr">
        <a:solidFill>
          <a:schemeClr val="phClr"/>
        </a:solidFill>
        <a:prstDash val="solid"/>
      </a:ln>
      <a:ln w="48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45000" dist="25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NHP1">
    <a:dk1>
      <a:srgbClr val="003300"/>
    </a:dk1>
    <a:lt1>
      <a:srgbClr val="EBF1DD"/>
    </a:lt1>
    <a:dk2>
      <a:srgbClr val="4F6128"/>
    </a:dk2>
    <a:lt2>
      <a:srgbClr val="EFECF3"/>
    </a:lt2>
    <a:accent1>
      <a:srgbClr val="01A290"/>
    </a:accent1>
    <a:accent2>
      <a:srgbClr val="28476D"/>
    </a:accent2>
    <a:accent3>
      <a:srgbClr val="9E88B8"/>
    </a:accent3>
    <a:accent4>
      <a:srgbClr val="C00000"/>
    </a:accent4>
    <a:accent5>
      <a:srgbClr val="FFC000"/>
    </a:accent5>
    <a:accent6>
      <a:srgbClr val="8CFF8C"/>
    </a:accent6>
    <a:hlink>
      <a:srgbClr val="5F497A"/>
    </a:hlink>
    <a:folHlink>
      <a:srgbClr val="B2A2C7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Modul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7500"/>
              <a:satMod val="137000"/>
            </a:schemeClr>
          </a:gs>
          <a:gs pos="55000">
            <a:schemeClr val="phClr">
              <a:shade val="69000"/>
              <a:satMod val="137000"/>
            </a:schemeClr>
          </a:gs>
          <a:gs pos="100000">
            <a:schemeClr val="phClr">
              <a:shade val="98000"/>
              <a:satMod val="137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48000" cap="flat" cmpd="thickThin" algn="ctr">
        <a:solidFill>
          <a:schemeClr val="phClr"/>
        </a:solidFill>
        <a:prstDash val="solid"/>
      </a:ln>
      <a:ln w="48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45000" dist="25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969</Words>
  <Application>Microsoft Macintosh PowerPoint</Application>
  <PresentationFormat>On-screen Show (4:3)</PresentationFormat>
  <Paragraphs>172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Managing Demand in Medicaid What’s Claimed? What Works? What Doesn’t</vt:lpstr>
      <vt:lpstr>Managed Care Experience on Payer and Provider Sides</vt:lpstr>
      <vt:lpstr>Common Myths for Controlling Cost</vt:lpstr>
      <vt:lpstr>Prevention Saves Lives, But Generally Does Not Save Money</vt:lpstr>
      <vt:lpstr>Disease Management, Randomized Controlled Trial No Savings at 14 of 15 Sites</vt:lpstr>
      <vt:lpstr>Pay for Performance  Failed at 252 Hospitals</vt:lpstr>
      <vt:lpstr>Cochrane Review of  “Paying for Performance”</vt:lpstr>
      <vt:lpstr>Electronic Medical Records Have  No Proven Impact on Mortality or Cost</vt:lpstr>
      <vt:lpstr>Physicians Using Electronic Medical Records Order More, Not Less, Tests</vt:lpstr>
      <vt:lpstr>Be Frugal Fiduciaries</vt:lpstr>
      <vt:lpstr>How Do Managed Care Organizations Reduce Cost?</vt:lpstr>
      <vt:lpstr>Managed Care Overhead, 2012</vt:lpstr>
      <vt:lpstr>Recommendations</vt:lpstr>
      <vt:lpstr>Performance Metrics  and Guarantees</vt:lpstr>
      <vt:lpstr>Improve Network Access by  Paying Commercially Competitive Rates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Demand in Medicaid Presentation to MO Senate Committee October 2, 2013</dc:title>
  <dc:creator>Ed Weisbart</dc:creator>
  <cp:lastModifiedBy>Bradley Green</cp:lastModifiedBy>
  <cp:revision>57</cp:revision>
  <cp:lastPrinted>2013-10-01T17:27:33Z</cp:lastPrinted>
  <dcterms:created xsi:type="dcterms:W3CDTF">2013-09-30T14:17:24Z</dcterms:created>
  <dcterms:modified xsi:type="dcterms:W3CDTF">2013-10-02T21:14:26Z</dcterms:modified>
</cp:coreProperties>
</file>